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6" r:id="rId5"/>
    <p:sldId id="260" r:id="rId6"/>
    <p:sldId id="265" r:id="rId7"/>
    <p:sldId id="296" r:id="rId8"/>
    <p:sldId id="270" r:id="rId9"/>
    <p:sldId id="295" r:id="rId10"/>
    <p:sldId id="272" r:id="rId11"/>
    <p:sldId id="271" r:id="rId12"/>
    <p:sldId id="274" r:id="rId13"/>
    <p:sldId id="261" r:id="rId14"/>
    <p:sldId id="267" r:id="rId15"/>
    <p:sldId id="321" r:id="rId16"/>
    <p:sldId id="277" r:id="rId17"/>
    <p:sldId id="298" r:id="rId18"/>
    <p:sldId id="285" r:id="rId19"/>
    <p:sldId id="287" r:id="rId20"/>
    <p:sldId id="288" r:id="rId21"/>
    <p:sldId id="299" r:id="rId22"/>
    <p:sldId id="292" r:id="rId23"/>
    <p:sldId id="322" r:id="rId24"/>
    <p:sldId id="297" r:id="rId25"/>
    <p:sldId id="301" r:id="rId26"/>
    <p:sldId id="302" r:id="rId27"/>
    <p:sldId id="307" r:id="rId28"/>
    <p:sldId id="308" r:id="rId29"/>
    <p:sldId id="309" r:id="rId30"/>
    <p:sldId id="312" r:id="rId31"/>
    <p:sldId id="313" r:id="rId32"/>
    <p:sldId id="262" r:id="rId33"/>
    <p:sldId id="268" r:id="rId34"/>
    <p:sldId id="316" r:id="rId35"/>
    <p:sldId id="263" r:id="rId36"/>
    <p:sldId id="269" r:id="rId37"/>
    <p:sldId id="294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0000"/>
    <a:srgbClr val="FDB462"/>
    <a:srgbClr val="8181FF"/>
    <a:srgbClr val="B3DE69"/>
    <a:srgbClr val="44546A"/>
    <a:srgbClr val="B7B7B7"/>
    <a:srgbClr val="7878FF"/>
    <a:srgbClr val="F2BA63"/>
    <a:srgbClr val="E9B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8" autoAdjust="0"/>
    <p:restoredTop sz="81956" autoAdjust="0"/>
  </p:normalViewPr>
  <p:slideViewPr>
    <p:cSldViewPr snapToGrid="0">
      <p:cViewPr varScale="1">
        <p:scale>
          <a:sx n="67" d="100"/>
          <a:sy n="67" d="100"/>
        </p:scale>
        <p:origin x="12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D1859-FC99-4D4E-9EC4-E09847DCAA82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B40E1-68E7-4540-89E6-DFC6C485BF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08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2. Analyse exploratoire</a:t>
            </a:r>
          </a:p>
          <a:p>
            <a:r>
              <a:rPr lang="fr-FR" dirty="0"/>
              <a:t>3. Différents modèles de clustering + performances</a:t>
            </a:r>
          </a:p>
          <a:p>
            <a:r>
              <a:rPr lang="fr-FR" dirty="0"/>
              <a:t>4. Contrat de maintenance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919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5854F-2859-EDD1-2D34-7980BE9BA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7B953A7-0DFB-349E-4773-BA4FEB5C8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523754C-AF42-1312-F23D-39D58BD61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Critère du coude</a:t>
            </a:r>
          </a:p>
          <a:p>
            <a:endParaRPr lang="fr-FR" dirty="0"/>
          </a:p>
          <a:p>
            <a:r>
              <a:rPr lang="fr-FR" dirty="0"/>
              <a:t>Distorsion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601B25-7FBC-FFD6-A87A-44B6C75FC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62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'k-means++'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n_init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bisecting_strategy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biggest_inertia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846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Clusters mieux délimités qu’avec </a:t>
            </a:r>
            <a:r>
              <a:rPr lang="fr-FR" dirty="0" err="1"/>
              <a:t>Birch</a:t>
            </a:r>
            <a:endParaRPr lang="fr-FR" dirty="0"/>
          </a:p>
          <a:p>
            <a:r>
              <a:rPr lang="fr-FR" dirty="0"/>
              <a:t>Chevauchement un peu moins prononcé pour </a:t>
            </a:r>
            <a:r>
              <a:rPr lang="fr-FR" dirty="0" err="1"/>
              <a:t>BisectingKMeans</a:t>
            </a:r>
            <a:r>
              <a:rPr lang="fr-FR" dirty="0"/>
              <a:t> que pour </a:t>
            </a:r>
            <a:r>
              <a:rPr lang="fr-FR" dirty="0" err="1"/>
              <a:t>Kmeans</a:t>
            </a:r>
            <a:endParaRPr lang="fr-FR" dirty="0"/>
          </a:p>
          <a:p>
            <a:r>
              <a:rPr lang="fr-FR" dirty="0"/>
              <a:t>Reste à voir la stabilité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07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(expliquer un peu mieux l’ARI)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854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Tenter de récupérer avec des offres, par exemple un bon d'achat ou les frais de port offerts.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Attendre un peu avant de solliciter.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Gros montants : peu de frais de 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Groupes 1 et 3 : avis légèrement moins négatifs pour groupe 3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772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C309-400F-E9F6-7851-AD80FC9F9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5EBE98-9606-2DD1-C146-8CCDBE66E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255A5C6-DFF9-9417-5FED-E7FE3EBC0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Critère du coude</a:t>
            </a:r>
          </a:p>
          <a:p>
            <a:endParaRPr lang="fr-FR" dirty="0"/>
          </a:p>
          <a:p>
            <a:r>
              <a:rPr lang="fr-FR" dirty="0"/>
              <a:t>Distorsion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F3F696-BBC4-7E8E-2A15-5920E5FD5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114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480E5-C8BD-9995-4E24-19EBC5AD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FAC6516-468A-0550-E70A-C4E2AE593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0AC12F9-9EF3-E09C-12F9-F687F21E9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Projection T-SNE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init=</a:t>
            </a:r>
            <a:r>
              <a:rPr lang="fr-F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'k-</a:t>
            </a:r>
            <a:r>
              <a:rPr lang="fr-FR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means</a:t>
            </a:r>
            <a:r>
              <a:rPr lang="fr-F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++'</a:t>
            </a:r>
            <a:r>
              <a:rPr lang="fr-F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fr-F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fr-FR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n_init</a:t>
            </a: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'auto'</a:t>
            </a:r>
            <a:r>
              <a:rPr lang="fr-F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fr-F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fr-FR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algorithm</a:t>
            </a: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'lloyd'</a:t>
            </a:r>
            <a:r>
              <a:rPr lang="fr-F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fr-F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fr-FR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max_iter</a:t>
            </a: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300</a:t>
            </a:r>
            <a:r>
              <a:rPr lang="fr-F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fr-F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fr-FR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tol</a:t>
            </a: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1e-4</a:t>
            </a:r>
            <a:r>
              <a:rPr lang="fr-F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fr-F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fr-FR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fr-F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fr-F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42</a:t>
            </a:r>
            <a:endParaRPr lang="fr-F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DDC2E6-D3B1-A1D5-05F4-798EF7F9F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42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EFADD-5048-30E1-AFFA-539EC76C4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DDB85FE-761A-D1B7-6484-524E9D0A7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6B73C7D-0F03-6EB1-63D6-7263B4793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Clusters mieux délimités qu’avec </a:t>
            </a:r>
            <a:r>
              <a:rPr lang="fr-FR" dirty="0" err="1"/>
              <a:t>Birch</a:t>
            </a:r>
            <a:endParaRPr lang="fr-FR" dirty="0"/>
          </a:p>
          <a:p>
            <a:r>
              <a:rPr lang="fr-FR" dirty="0"/>
              <a:t>Chevauchement un peu moins prononcé pour </a:t>
            </a:r>
            <a:r>
              <a:rPr lang="fr-FR" dirty="0" err="1"/>
              <a:t>BisectingKMeans</a:t>
            </a:r>
            <a:r>
              <a:rPr lang="fr-FR" dirty="0"/>
              <a:t> que pour </a:t>
            </a:r>
            <a:r>
              <a:rPr lang="fr-FR" dirty="0" err="1"/>
              <a:t>Kmeans</a:t>
            </a:r>
            <a:endParaRPr lang="fr-FR" dirty="0"/>
          </a:p>
          <a:p>
            <a:r>
              <a:rPr lang="fr-FR" dirty="0"/>
              <a:t>Reste à voir la stabilité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158BE9-ACDB-745B-6DEB-D5BE92464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049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7C9D2-9BE3-A34C-E493-EA4E84F3A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DD083D4-B5E4-D824-F89F-C8D311B4D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1C4699-DF6C-9A7B-D351-D59EC442B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Groupe 4 similaire au groupe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Groupe 3 à vérifier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Champions ? Kezako ?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49421B-2003-2942-9D48-EDDA3921D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50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82941-AAAB-CEFD-37DF-C78A65A0E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CB71A4-5B71-1693-756B-0F346F854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B954804-0CD4-B537-4477-BC4F2041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6 similaire au groupe 2 MAIS </a:t>
            </a:r>
            <a:r>
              <a:rPr lang="fr-FR" dirty="0" err="1"/>
              <a:t>reviews</a:t>
            </a:r>
            <a:r>
              <a:rPr lang="fr-FR" dirty="0"/>
              <a:t> meilleures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9C4AE2-DBEE-F33B-61D7-7FE107693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82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Base de données avec plusieurs tables que l’on peut relier avec ces clés de jointure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280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779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Effectué dans les deux contextes:</a:t>
            </a:r>
          </a:p>
          <a:p>
            <a:r>
              <a:rPr lang="fr-FR" dirty="0"/>
              <a:t>RFM : </a:t>
            </a:r>
            <a:r>
              <a:rPr lang="fr-FR" dirty="0" err="1"/>
              <a:t>BisectingKMeans</a:t>
            </a:r>
            <a:endParaRPr lang="fr-FR" dirty="0"/>
          </a:p>
          <a:p>
            <a:r>
              <a:rPr lang="fr-FR" dirty="0"/>
              <a:t>RFM + autres </a:t>
            </a:r>
            <a:r>
              <a:rPr lang="fr-FR" dirty="0" err="1"/>
              <a:t>features</a:t>
            </a:r>
            <a:r>
              <a:rPr lang="fr-FR" dirty="0"/>
              <a:t> : </a:t>
            </a:r>
            <a:r>
              <a:rPr lang="fr-FR" dirty="0" err="1"/>
              <a:t>Kmeans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57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291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DBSCan</a:t>
            </a:r>
            <a:r>
              <a:rPr lang="fr-FR" dirty="0"/>
              <a:t> et </a:t>
            </a:r>
            <a:r>
              <a:rPr lang="fr-FR" dirty="0" err="1"/>
              <a:t>Birch</a:t>
            </a:r>
            <a:r>
              <a:rPr lang="fr-FR" dirty="0"/>
              <a:t> peuvent être plus approfondis en jouant sur les hyperparamètres (manque temps)</a:t>
            </a:r>
          </a:p>
          <a:p>
            <a:endParaRPr lang="fr-FR" dirty="0"/>
          </a:p>
          <a:p>
            <a:r>
              <a:rPr lang="fr-FR" dirty="0"/>
              <a:t>La fréquence est une variable dont l’on peut remettre en cause la pertinence. 2 clients peuvent avoir des fréquences différentes mais n’avoir commandé qu’une seule fois (l’un récemment et l’autre plus anciennement)…</a:t>
            </a:r>
          </a:p>
          <a:p>
            <a:endParaRPr lang="fr-FR" dirty="0"/>
          </a:p>
          <a:p>
            <a:r>
              <a:rPr lang="fr-FR" dirty="0"/>
              <a:t>Autres méthodes : machine </a:t>
            </a:r>
            <a:r>
              <a:rPr lang="fr-FR" dirty="0" err="1"/>
              <a:t>learning</a:t>
            </a:r>
            <a:r>
              <a:rPr lang="fr-FR" dirty="0"/>
              <a:t> supervisé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56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3A3AB-767E-CEAD-093C-70ACCF67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DB17813-5C76-4033-57FD-2231AAED6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11D980F-3C33-ED3D-7A31-89391A9C1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Variables quantitatives 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Outliers</a:t>
            </a:r>
            <a:r>
              <a:rPr lang="fr-FR" dirty="0"/>
              <a:t> : on va réduire les trop grandes valeurs pour éviter les échelles </a:t>
            </a:r>
            <a:r>
              <a:rPr lang="fr-FR" dirty="0" err="1"/>
              <a:t>anormalements</a:t>
            </a:r>
            <a:r>
              <a:rPr lang="fr-FR" dirty="0"/>
              <a:t> grandes sur les variables (peuvent perturber le clustering)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Missing</a:t>
            </a:r>
            <a:r>
              <a:rPr lang="fr-FR" dirty="0"/>
              <a:t> values : </a:t>
            </a:r>
            <a:r>
              <a:rPr lang="fr-FR" dirty="0" err="1"/>
              <a:t>median</a:t>
            </a:r>
            <a:r>
              <a:rPr lang="fr-FR" dirty="0"/>
              <a:t> coordonnées manquantes, moyenne : </a:t>
            </a:r>
            <a:r>
              <a:rPr lang="fr-FR" dirty="0" err="1"/>
              <a:t>review</a:t>
            </a:r>
            <a:endParaRPr lang="fr-FR" dirty="0"/>
          </a:p>
          <a:p>
            <a:endParaRPr lang="fr-FR" dirty="0"/>
          </a:p>
          <a:p>
            <a:r>
              <a:rPr lang="fr-FR" dirty="0"/>
              <a:t>Variables qualitatives (catégorielles) </a:t>
            </a:r>
            <a:r>
              <a:rPr lang="fr-FR" dirty="0">
                <a:sym typeface="Wingdings" panose="05000000000000000000" pitchFamily="2" charset="2"/>
              </a:rPr>
              <a:t> réduction du nombre de modalités</a:t>
            </a:r>
          </a:p>
          <a:p>
            <a:r>
              <a:rPr lang="fr-FR" dirty="0">
                <a:sym typeface="Wingdings" panose="05000000000000000000" pitchFamily="2" charset="2"/>
              </a:rPr>
              <a:t>Modalités manquantes : par exemple, traduction pour les noms de produits, certains n’existent pas en anglais, mais en portugais  traduction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6A9910-30B6-B204-E185-C90075248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63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Variables qualitatives (catégorielles) </a:t>
            </a:r>
            <a:r>
              <a:rPr lang="fr-FR" dirty="0">
                <a:sym typeface="Wingdings" panose="05000000000000000000" pitchFamily="2" charset="2"/>
              </a:rPr>
              <a:t> réduction du nombre de modalités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01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0DFB-F418-EC50-C83C-8F79AE166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C53D85-08A2-8BEC-54EF-586F5279E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AE3C1B0-57BE-06CD-8BE0-17D931FC7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Variables qualitatives (catégorielles) </a:t>
            </a:r>
            <a:r>
              <a:rPr lang="fr-FR" dirty="0">
                <a:sym typeface="Wingdings" panose="05000000000000000000" pitchFamily="2" charset="2"/>
              </a:rPr>
              <a:t> réduction du nombre de modalités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AE5718-9D60-0543-92FD-96BD9A690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70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À peine 15% qui ont dépensé au total plus de 250 </a:t>
            </a:r>
            <a:r>
              <a:rPr lang="fr-FR" dirty="0" err="1">
                <a:sym typeface="Wingdings" panose="05000000000000000000" pitchFamily="2" charset="2"/>
              </a:rPr>
              <a:t>reals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/>
              <a:t>Plus de 50% utilisent le paiement en plusieurs fois</a:t>
            </a:r>
          </a:p>
          <a:p>
            <a:r>
              <a:rPr lang="fr-FR" dirty="0"/>
              <a:t>Enorme majorité des commandes : moins de 20 jours de livraison.</a:t>
            </a:r>
          </a:p>
          <a:p>
            <a:r>
              <a:rPr lang="fr-FR" dirty="0"/>
              <a:t>Faible nombre de commandes </a:t>
            </a:r>
            <a:r>
              <a:rPr lang="fr-FR" dirty="0">
                <a:sym typeface="Wingdings" panose="05000000000000000000" pitchFamily="2" charset="2"/>
              </a:rPr>
              <a:t> faible fréquence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45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Certaines variables corrélées : il faudra donc probablement faire des choix lorsqu’il s’agira de regrouper en clusters.</a:t>
            </a:r>
          </a:p>
          <a:p>
            <a:endParaRPr lang="fr-FR" dirty="0"/>
          </a:p>
          <a:p>
            <a:r>
              <a:rPr lang="fr-FR" dirty="0"/>
              <a:t>Bonne corrélation notamment entre fréquence et nombre de commandes. </a:t>
            </a:r>
          </a:p>
          <a:p>
            <a:endParaRPr lang="fr-FR" dirty="0"/>
          </a:p>
          <a:p>
            <a:r>
              <a:rPr lang="fr-FR" dirty="0"/>
              <a:t>Et maximale entre le montant total dépensé et moyenne dépensée (parce que majorité des acheteurs: 1 commande. Environ 97%)</a:t>
            </a:r>
          </a:p>
          <a:p>
            <a:r>
              <a:rPr lang="fr-FR" dirty="0"/>
              <a:t>Significativité des corrélations : p-value &lt; ou &gt; 0.05 non indiquée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99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Ombrage droite régression : intervalle de confiance (95% par défaut) </a:t>
            </a:r>
            <a:r>
              <a:rPr lang="fr-FR" dirty="0">
                <a:sym typeface="Wingdings" panose="05000000000000000000" pitchFamily="2" charset="2"/>
              </a:rPr>
              <a:t> incertitude de la position exacte de la droite de régression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669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Plus important : score silhouette (cohésion et séparation des clusters)</a:t>
            </a:r>
          </a:p>
          <a:p>
            <a:r>
              <a:rPr lang="fr-FR" dirty="0"/>
              <a:t>SCORE ARI qui vise a évaluer la stabilité entre 2 itérations de modèle.</a:t>
            </a:r>
          </a:p>
          <a:p>
            <a:r>
              <a:rPr lang="fr-FR" dirty="0"/>
              <a:t>(</a:t>
            </a:r>
            <a:r>
              <a:rPr lang="fr-FR" dirty="0" err="1"/>
              <a:t>adjusted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index)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 PLUS IMPORTANT - Score de silhouette </a:t>
            </a:r>
            <a:r>
              <a:rPr lang="fr-FR" dirty="0">
                <a:sym typeface="Wingdings" panose="05000000000000000000" pitchFamily="2" charset="2"/>
              </a:rPr>
              <a:t> objectif : 1	(</a:t>
            </a:r>
            <a:r>
              <a:rPr lang="fr-FR" b="0" i="0" dirty="0">
                <a:solidFill>
                  <a:srgbClr val="FAFAFA"/>
                </a:solidFill>
                <a:effectLst/>
                <a:latin typeface="DM Sans Merlin"/>
              </a:rPr>
              <a:t>cohérence des points dans leurs clusters)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Davies-</a:t>
            </a:r>
            <a:r>
              <a:rPr lang="fr-FR" dirty="0" err="1">
                <a:sym typeface="Wingdings" panose="05000000000000000000" pitchFamily="2" charset="2"/>
              </a:rPr>
              <a:t>Bouldin</a:t>
            </a:r>
            <a:r>
              <a:rPr lang="fr-FR" dirty="0">
                <a:sym typeface="Wingdings" panose="05000000000000000000" pitchFamily="2" charset="2"/>
              </a:rPr>
              <a:t>  minimiser 		(</a:t>
            </a:r>
            <a:r>
              <a:rPr lang="fr-FR" b="0" i="0" dirty="0">
                <a:solidFill>
                  <a:srgbClr val="FAFAFA"/>
                </a:solidFill>
                <a:effectLst/>
                <a:latin typeface="DM Sans Merlin"/>
              </a:rPr>
              <a:t>ratio entre compacité interne et séparation entre clusters)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Calainski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Harabasz</a:t>
            </a:r>
            <a:r>
              <a:rPr lang="fr-FR" dirty="0">
                <a:sym typeface="Wingdings" panose="05000000000000000000" pitchFamily="2" charset="2"/>
              </a:rPr>
              <a:t>  maximiser 	(</a:t>
            </a:r>
            <a:r>
              <a:rPr lang="fr-FR" b="0" i="0" dirty="0">
                <a:solidFill>
                  <a:srgbClr val="FAFAFA"/>
                </a:solidFill>
                <a:effectLst/>
                <a:latin typeface="DM Sans Merlin"/>
              </a:rPr>
              <a:t>variance inter-cluster par rapport à la variance intra-cluster)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Distorsion </a:t>
            </a:r>
            <a:r>
              <a:rPr lang="fr-FR" dirty="0">
                <a:sym typeface="Wingdings" panose="05000000000000000000" pitchFamily="2" charset="2"/>
              </a:rPr>
              <a:t> minimiser		(</a:t>
            </a:r>
            <a:r>
              <a:rPr lang="fr-FR" b="0" i="0" dirty="0">
                <a:solidFill>
                  <a:srgbClr val="FAFAFA"/>
                </a:solidFill>
                <a:effectLst/>
                <a:latin typeface="DM Sans Merlin"/>
              </a:rPr>
              <a:t>somme des distances au centre des clusters / compacité)</a:t>
            </a:r>
            <a:endParaRPr lang="fr-FR" dirty="0"/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Répartition clusters : essayer de ne pas avoir de trop grand déséquilibre dans les clusters (dans la limite de la réalité)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Projection sur t-SNE : projection données haute dimension  espace de dimensions plus faible (2D ou 3D) en conservant structures locales des données. Non linéaire mais met l’accent sur relations locales (mesures distances points dans l’espace à n dimensions).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2 contextes: </a:t>
            </a:r>
          </a:p>
          <a:p>
            <a:pPr marL="171450" indent="-171450"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RFM (Récence, Fréquence, Montant)</a:t>
            </a:r>
          </a:p>
          <a:p>
            <a:pPr marL="171450" indent="-171450">
              <a:buFontTx/>
              <a:buChar char="-"/>
            </a:pPr>
            <a:r>
              <a:rPr lang="fr-FR" dirty="0">
                <a:sym typeface="Wingdings" panose="05000000000000000000" pitchFamily="2" charset="2"/>
              </a:rPr>
              <a:t>RFM + autres </a:t>
            </a:r>
            <a:r>
              <a:rPr lang="fr-FR" dirty="0" err="1">
                <a:sym typeface="Wingdings" panose="05000000000000000000" pitchFamily="2" charset="2"/>
              </a:rPr>
              <a:t>features</a:t>
            </a:r>
            <a:r>
              <a:rPr lang="fr-FR" dirty="0">
                <a:sym typeface="Wingdings" panose="05000000000000000000" pitchFamily="2" charset="2"/>
              </a:rPr>
              <a:t> (obtenir clusters mieux séparés, plus facile à différencier)</a:t>
            </a:r>
            <a:endParaRPr lang="fr-FR" dirty="0"/>
          </a:p>
          <a:p>
            <a:endParaRPr lang="fr-FR" dirty="0"/>
          </a:p>
          <a:p>
            <a:r>
              <a:rPr lang="fr-FR" dirty="0"/>
              <a:t>Score	Mesure principale	Interprétation du score	Quand l'utiliser ?</a:t>
            </a:r>
          </a:p>
          <a:p>
            <a:r>
              <a:rPr lang="fr-FR" dirty="0"/>
              <a:t>Score de silhouette	Compacité interne et séparation des clusters	Entre -1 et 1, score élevé = bons clusters	Vérifier la qualité globale et la séparation des clusters.</a:t>
            </a:r>
          </a:p>
          <a:p>
            <a:r>
              <a:rPr lang="fr-FR" dirty="0"/>
              <a:t>Score Davies-</a:t>
            </a:r>
            <a:r>
              <a:rPr lang="fr-FR" dirty="0" err="1"/>
              <a:t>Bouldin</a:t>
            </a:r>
            <a:r>
              <a:rPr lang="fr-FR" dirty="0"/>
              <a:t>	Compacité interne vs distance inter-centroïdes	Score faible = bons clusters	Comparaison simple des solutions de clustering.</a:t>
            </a:r>
          </a:p>
          <a:p>
            <a:r>
              <a:rPr lang="fr-FR" dirty="0"/>
              <a:t>Score CH	Variance inter-cluster vs intra-cluster	Score élevé = bons clusters	Comparer la qualité globale des clusters.</a:t>
            </a:r>
          </a:p>
          <a:p>
            <a:r>
              <a:rPr lang="fr-FR" dirty="0"/>
              <a:t>Répartition des clusters	Équilibre dans la distribution des clusters	Clusters de tailles similaires = meilleure stabilité	Vérifier si les clusters ont des tailles équilibrées.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Algorithme	Catégorie	Description</a:t>
            </a:r>
          </a:p>
          <a:p>
            <a:r>
              <a:rPr lang="fr-FR" dirty="0" err="1"/>
              <a:t>KMeans</a:t>
            </a:r>
            <a:r>
              <a:rPr lang="fr-FR" dirty="0"/>
              <a:t>	Partitionnement par centroïdes	Regroupe les points en minimisant la distance au centroïde. Idéal pour des clusters sphériques.</a:t>
            </a:r>
          </a:p>
          <a:p>
            <a:r>
              <a:rPr lang="fr-FR" dirty="0" err="1"/>
              <a:t>DBScan</a:t>
            </a:r>
            <a:r>
              <a:rPr lang="fr-FR" dirty="0"/>
              <a:t>	Clustering par densité	Regroupe les zones de haute densité et détecte les </a:t>
            </a:r>
            <a:r>
              <a:rPr lang="fr-FR" dirty="0" err="1"/>
              <a:t>outliers</a:t>
            </a:r>
            <a:r>
              <a:rPr lang="fr-FR" dirty="0"/>
              <a:t> (zones de faible densité).</a:t>
            </a:r>
          </a:p>
          <a:p>
            <a:r>
              <a:rPr lang="fr-FR" dirty="0" err="1"/>
              <a:t>Birch</a:t>
            </a:r>
            <a:r>
              <a:rPr lang="fr-FR" dirty="0"/>
              <a:t>	Clustering incrémental	Méthode adaptée aux grandes données ; construit et ajuste un arbre CF (Clustering Feature </a:t>
            </a:r>
            <a:r>
              <a:rPr lang="fr-FR" dirty="0" err="1"/>
              <a:t>Tree</a:t>
            </a:r>
            <a:r>
              <a:rPr lang="fr-FR" dirty="0"/>
              <a:t>) pour regrouper efficacement selon structure arborescente.</a:t>
            </a:r>
          </a:p>
          <a:p>
            <a:r>
              <a:rPr lang="fr-FR" dirty="0" err="1"/>
              <a:t>Bisecting</a:t>
            </a:r>
            <a:r>
              <a:rPr lang="fr-FR" dirty="0"/>
              <a:t> </a:t>
            </a:r>
            <a:r>
              <a:rPr lang="fr-FR" dirty="0" err="1"/>
              <a:t>KMeans</a:t>
            </a:r>
            <a:r>
              <a:rPr lang="fr-FR" dirty="0"/>
              <a:t>	Clustering hiérarchique	Version hiérarchique (divisive) du </a:t>
            </a:r>
            <a:r>
              <a:rPr lang="fr-FR" dirty="0" err="1"/>
              <a:t>KMeans</a:t>
            </a:r>
            <a:r>
              <a:rPr lang="fr-FR" dirty="0"/>
              <a:t> : divise les clusters de manière récursive en deux groupes.</a:t>
            </a:r>
          </a:p>
          <a:p>
            <a:r>
              <a:rPr lang="fr-FR" dirty="0"/>
              <a:t>Spectral Clustering	Basé sur des graphes/spectral	Construit un graphe, réduit la dimension à l'aide de l'analyse spectrale et applique souvent </a:t>
            </a:r>
            <a:r>
              <a:rPr lang="fr-FR" dirty="0" err="1"/>
              <a:t>KMeans</a:t>
            </a:r>
            <a:r>
              <a:rPr lang="fr-FR" dirty="0"/>
              <a:t>.</a:t>
            </a:r>
          </a:p>
          <a:p>
            <a:r>
              <a:rPr lang="fr-FR" dirty="0" err="1"/>
              <a:t>Agglomerative</a:t>
            </a:r>
            <a:r>
              <a:rPr lang="fr-FR" dirty="0"/>
              <a:t> Clustering	Clustering hiérarchique	Fusionne progressivement les clusters selon leur similarité.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Algorithme	Hyperparamètres Principaux</a:t>
            </a:r>
          </a:p>
          <a:p>
            <a:r>
              <a:rPr lang="fr-FR" dirty="0" err="1"/>
              <a:t>KMeans</a:t>
            </a:r>
            <a:r>
              <a:rPr lang="fr-FR" dirty="0"/>
              <a:t>	• </a:t>
            </a:r>
            <a:r>
              <a:rPr lang="fr-FR" dirty="0" err="1"/>
              <a:t>n_clusters</a:t>
            </a:r>
            <a:r>
              <a:rPr lang="fr-FR" dirty="0"/>
              <a:t> : Nombre de clusters (k) - typiquement entre 2-10 selon le contexte</a:t>
            </a:r>
          </a:p>
          <a:p>
            <a:r>
              <a:rPr lang="fr-FR" dirty="0"/>
              <a:t>• init : Méthode d'initialisation ('k-</a:t>
            </a:r>
            <a:r>
              <a:rPr lang="fr-FR" dirty="0" err="1"/>
              <a:t>means</a:t>
            </a:r>
            <a:r>
              <a:rPr lang="fr-FR" dirty="0"/>
              <a:t>++' ou '</a:t>
            </a:r>
            <a:r>
              <a:rPr lang="fr-FR" dirty="0" err="1"/>
              <a:t>random</a:t>
            </a:r>
            <a:r>
              <a:rPr lang="fr-FR" dirty="0"/>
              <a:t>') - 'k-</a:t>
            </a:r>
            <a:r>
              <a:rPr lang="fr-FR" dirty="0" err="1"/>
              <a:t>means</a:t>
            </a:r>
            <a:r>
              <a:rPr lang="fr-FR" dirty="0"/>
              <a:t>++' recommandé</a:t>
            </a:r>
          </a:p>
          <a:p>
            <a:r>
              <a:rPr lang="fr-FR" dirty="0"/>
              <a:t>• </a:t>
            </a:r>
            <a:r>
              <a:rPr lang="fr-FR" dirty="0" err="1"/>
              <a:t>max_iter</a:t>
            </a:r>
            <a:r>
              <a:rPr lang="fr-FR" dirty="0"/>
              <a:t> : Nombre maximum d'itérations - défaut 300</a:t>
            </a:r>
          </a:p>
          <a:p>
            <a:r>
              <a:rPr lang="fr-FR" dirty="0"/>
              <a:t>• </a:t>
            </a:r>
            <a:r>
              <a:rPr lang="fr-FR" dirty="0" err="1"/>
              <a:t>tol</a:t>
            </a:r>
            <a:r>
              <a:rPr lang="fr-FR" dirty="0"/>
              <a:t> : Seuil de tolérance pour la convergence - typiquement 1e-4</a:t>
            </a:r>
          </a:p>
          <a:p>
            <a:r>
              <a:rPr lang="fr-FR" dirty="0" err="1"/>
              <a:t>DBScan</a:t>
            </a:r>
            <a:r>
              <a:rPr lang="fr-FR" dirty="0"/>
              <a:t>	• </a:t>
            </a:r>
            <a:r>
              <a:rPr lang="fr-FR" dirty="0" err="1"/>
              <a:t>eps</a:t>
            </a:r>
            <a:r>
              <a:rPr lang="fr-FR" dirty="0"/>
              <a:t> : Rayon du voisinage - dépend de l'échelle des données</a:t>
            </a:r>
          </a:p>
          <a:p>
            <a:r>
              <a:rPr lang="fr-FR" dirty="0"/>
              <a:t>• </a:t>
            </a:r>
            <a:r>
              <a:rPr lang="fr-FR" dirty="0" err="1"/>
              <a:t>min_samples</a:t>
            </a:r>
            <a:r>
              <a:rPr lang="fr-FR" dirty="0"/>
              <a:t> : Nombre minimum de points dans un cluster - typiquement entre 3-10</a:t>
            </a:r>
          </a:p>
          <a:p>
            <a:r>
              <a:rPr lang="fr-FR" dirty="0"/>
              <a:t>• </a:t>
            </a:r>
            <a:r>
              <a:rPr lang="fr-FR" dirty="0" err="1"/>
              <a:t>metric</a:t>
            </a:r>
            <a:r>
              <a:rPr lang="fr-FR" dirty="0"/>
              <a:t> : Métrique de distance ('</a:t>
            </a:r>
            <a:r>
              <a:rPr lang="fr-FR" dirty="0" err="1"/>
              <a:t>euclidean</a:t>
            </a:r>
            <a:r>
              <a:rPr lang="fr-FR" dirty="0"/>
              <a:t>', '</a:t>
            </a:r>
            <a:r>
              <a:rPr lang="fr-FR" dirty="0" err="1"/>
              <a:t>manhattan</a:t>
            </a:r>
            <a:r>
              <a:rPr lang="fr-FR" dirty="0"/>
              <a:t>', etc.)</a:t>
            </a:r>
          </a:p>
          <a:p>
            <a:r>
              <a:rPr lang="fr-FR" dirty="0" err="1"/>
              <a:t>Birch</a:t>
            </a:r>
            <a:r>
              <a:rPr lang="fr-FR" dirty="0"/>
              <a:t>	• </a:t>
            </a:r>
            <a:r>
              <a:rPr lang="fr-FR" dirty="0" err="1"/>
              <a:t>threshold</a:t>
            </a:r>
            <a:r>
              <a:rPr lang="fr-FR" dirty="0"/>
              <a:t> : Seuil de distance maximum dans un sous-cluster - typiquement entre 0.3-0.7</a:t>
            </a:r>
          </a:p>
          <a:p>
            <a:r>
              <a:rPr lang="fr-FR" dirty="0"/>
              <a:t>• </a:t>
            </a:r>
            <a:r>
              <a:rPr lang="fr-FR" dirty="0" err="1"/>
              <a:t>branching_factor</a:t>
            </a:r>
            <a:r>
              <a:rPr lang="fr-FR" dirty="0"/>
              <a:t> : Nombre maximum d'entrées dans un nœud - défaut 50</a:t>
            </a:r>
          </a:p>
          <a:p>
            <a:r>
              <a:rPr lang="fr-FR" dirty="0"/>
              <a:t>• </a:t>
            </a:r>
            <a:r>
              <a:rPr lang="fr-FR" dirty="0" err="1"/>
              <a:t>n_clusters</a:t>
            </a:r>
            <a:r>
              <a:rPr lang="fr-FR" dirty="0"/>
              <a:t> : Nombre de clusters finaux souhaités</a:t>
            </a:r>
          </a:p>
          <a:p>
            <a:r>
              <a:rPr lang="fr-FR" dirty="0" err="1"/>
              <a:t>Bisecting</a:t>
            </a:r>
            <a:r>
              <a:rPr lang="fr-FR" dirty="0"/>
              <a:t> </a:t>
            </a:r>
            <a:r>
              <a:rPr lang="fr-FR" dirty="0" err="1"/>
              <a:t>KMeans</a:t>
            </a:r>
            <a:r>
              <a:rPr lang="fr-FR" dirty="0"/>
              <a:t>	• </a:t>
            </a:r>
            <a:r>
              <a:rPr lang="fr-FR" dirty="0" err="1"/>
              <a:t>n_clusters</a:t>
            </a:r>
            <a:r>
              <a:rPr lang="fr-FR" dirty="0"/>
              <a:t> : Nombre final de clusters souhaité</a:t>
            </a:r>
          </a:p>
          <a:p>
            <a:r>
              <a:rPr lang="fr-FR" dirty="0"/>
              <a:t>• </a:t>
            </a:r>
            <a:r>
              <a:rPr lang="fr-FR" dirty="0" err="1"/>
              <a:t>bisecting_strategy</a:t>
            </a:r>
            <a:r>
              <a:rPr lang="fr-FR" dirty="0"/>
              <a:t> : Stratégie de division ('</a:t>
            </a:r>
            <a:r>
              <a:rPr lang="fr-FR" dirty="0" err="1"/>
              <a:t>biggest_inertia</a:t>
            </a:r>
            <a:r>
              <a:rPr lang="fr-FR" dirty="0"/>
              <a:t>' ou '</a:t>
            </a:r>
            <a:r>
              <a:rPr lang="fr-FR" dirty="0" err="1"/>
              <a:t>largest_cluster</a:t>
            </a:r>
            <a:r>
              <a:rPr lang="fr-FR" dirty="0"/>
              <a:t>')</a:t>
            </a:r>
          </a:p>
          <a:p>
            <a:r>
              <a:rPr lang="fr-FR" dirty="0"/>
              <a:t>• </a:t>
            </a:r>
            <a:r>
              <a:rPr lang="fr-FR" dirty="0" err="1"/>
              <a:t>max_iter</a:t>
            </a:r>
            <a:r>
              <a:rPr lang="fr-FR" dirty="0"/>
              <a:t> : Nombre maximum d'itérations par division</a:t>
            </a:r>
          </a:p>
          <a:p>
            <a:r>
              <a:rPr lang="fr-FR" dirty="0"/>
              <a:t>Spectral Clustering	• </a:t>
            </a:r>
            <a:r>
              <a:rPr lang="fr-FR" dirty="0" err="1"/>
              <a:t>n_clusters</a:t>
            </a:r>
            <a:r>
              <a:rPr lang="fr-FR" dirty="0"/>
              <a:t> : Nombre de clusters</a:t>
            </a:r>
          </a:p>
          <a:p>
            <a:r>
              <a:rPr lang="fr-FR" dirty="0"/>
              <a:t>• </a:t>
            </a:r>
            <a:r>
              <a:rPr lang="fr-FR" dirty="0" err="1"/>
              <a:t>affinity</a:t>
            </a:r>
            <a:r>
              <a:rPr lang="fr-FR" dirty="0"/>
              <a:t> : Type de matrice d'affinité ('</a:t>
            </a:r>
            <a:r>
              <a:rPr lang="fr-FR" dirty="0" err="1"/>
              <a:t>rbf</a:t>
            </a:r>
            <a:r>
              <a:rPr lang="fr-FR" dirty="0"/>
              <a:t>', '</a:t>
            </a:r>
            <a:r>
              <a:rPr lang="fr-FR" dirty="0" err="1"/>
              <a:t>nearest_neighbors</a:t>
            </a:r>
            <a:r>
              <a:rPr lang="fr-FR" dirty="0"/>
              <a:t>', etc.)</a:t>
            </a:r>
          </a:p>
          <a:p>
            <a:r>
              <a:rPr lang="fr-FR" dirty="0"/>
              <a:t>• </a:t>
            </a:r>
            <a:r>
              <a:rPr lang="fr-FR" dirty="0" err="1"/>
              <a:t>n_neighbors</a:t>
            </a:r>
            <a:r>
              <a:rPr lang="fr-FR" dirty="0"/>
              <a:t> : Nombre de voisins pour la construction du graphe</a:t>
            </a:r>
          </a:p>
          <a:p>
            <a:r>
              <a:rPr lang="fr-FR" dirty="0"/>
              <a:t>• gamma : Coefficient du noyau RBF</a:t>
            </a:r>
          </a:p>
          <a:p>
            <a:r>
              <a:rPr lang="fr-FR" dirty="0" err="1"/>
              <a:t>Agglomerative</a:t>
            </a:r>
            <a:r>
              <a:rPr lang="fr-FR" dirty="0"/>
              <a:t> Clustering	• </a:t>
            </a:r>
            <a:r>
              <a:rPr lang="fr-FR" dirty="0" err="1"/>
              <a:t>n_clusters</a:t>
            </a:r>
            <a:r>
              <a:rPr lang="fr-FR" dirty="0"/>
              <a:t> : Nombre de clusters final</a:t>
            </a:r>
          </a:p>
          <a:p>
            <a:r>
              <a:rPr lang="fr-FR" dirty="0"/>
              <a:t>• linkage : Critère de liaison ('</a:t>
            </a:r>
            <a:r>
              <a:rPr lang="fr-FR" dirty="0" err="1"/>
              <a:t>ward</a:t>
            </a:r>
            <a:r>
              <a:rPr lang="fr-FR" dirty="0"/>
              <a:t>', '</a:t>
            </a:r>
            <a:r>
              <a:rPr lang="fr-FR" dirty="0" err="1"/>
              <a:t>complete</a:t>
            </a:r>
            <a:r>
              <a:rPr lang="fr-FR" dirty="0"/>
              <a:t>', '</a:t>
            </a:r>
            <a:r>
              <a:rPr lang="fr-FR" dirty="0" err="1"/>
              <a:t>average</a:t>
            </a:r>
            <a:r>
              <a:rPr lang="fr-FR" dirty="0"/>
              <a:t>', 'single')</a:t>
            </a:r>
          </a:p>
          <a:p>
            <a:r>
              <a:rPr lang="fr-FR" dirty="0"/>
              <a:t>• </a:t>
            </a:r>
            <a:r>
              <a:rPr lang="fr-FR" dirty="0" err="1"/>
              <a:t>affinity</a:t>
            </a:r>
            <a:r>
              <a:rPr lang="fr-FR" dirty="0"/>
              <a:t> : Métrique de distance ('</a:t>
            </a:r>
            <a:r>
              <a:rPr lang="fr-FR" dirty="0" err="1"/>
              <a:t>euclidean</a:t>
            </a:r>
            <a:r>
              <a:rPr lang="fr-FR" dirty="0"/>
              <a:t>', '</a:t>
            </a:r>
            <a:r>
              <a:rPr lang="fr-FR" dirty="0" err="1"/>
              <a:t>manhattan</a:t>
            </a:r>
            <a:r>
              <a:rPr lang="fr-FR" dirty="0"/>
              <a:t>', etc.)</a:t>
            </a:r>
          </a:p>
          <a:p>
            <a:r>
              <a:rPr lang="fr-FR" dirty="0"/>
              <a:t>• </a:t>
            </a:r>
            <a:r>
              <a:rPr lang="fr-FR" dirty="0" err="1"/>
              <a:t>distance_threshold</a:t>
            </a:r>
            <a:r>
              <a:rPr lang="fr-FR" dirty="0"/>
              <a:t> : Seuil de distance pour arrêter les fusions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B40E1-68E7-4540-89E6-DFC6C485BFF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7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F9A23C-AA09-3079-8816-862366F16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1311C6-02E8-6B2F-D588-4FD408BCD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F88665-F36E-741B-3C8A-B4AB7F4BB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2484BB-5075-67B2-436D-39241EF9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09659-F717-402D-8545-300CC6C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03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52A432-4741-BE53-B076-7F333154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F261DF-FB2A-1075-10F4-DDC61A11C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336F31-7BF1-511C-2E78-3A321E71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5055DF-4068-A71C-A2F8-111AE3C6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0F30C-E57E-AF95-6CAF-E7E0951E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3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60CCE0-4A36-2BF7-9A71-CD417271B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4C9DDB-AE88-EF02-657A-267565EC5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03FAA-E07A-587C-16F5-CAFD8C2A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3D1A98-6CA0-B43E-40AB-1CFD7515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6219E0-D264-8A19-2C01-752EB76B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00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B43576-0252-24A4-2B31-CBA6352E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8D9C3F-ABBB-01D7-9D8C-FF9656CA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A2B257-1F27-3581-9D36-7F139365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C8678-E1A3-68EC-6CE6-9E402D43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3907B8-51DD-C07F-5F99-06219529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61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247223-94EC-2813-A7DB-12C90B5B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9CB1BF-B6FF-D144-1BB6-03E756D06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5C5433-DEF8-048F-D0FE-5918588B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6DE286-0CA4-A790-08E0-B6FCEEAC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F90A9A-9B96-40FD-98BE-59569706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38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7A4B18-BBFD-DC3D-F3E8-EF18608F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4354EA-59AF-A268-49E6-CC59DC72B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ADE5C0-66C9-3CD8-0ABB-12DC3FAAF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A3CB23-DAC3-7671-A3D4-F20F322E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2C47E8-25CD-1BD9-8637-F6B1B070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3C2C00-7CF1-DFD9-BEE9-4D709A2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128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7A8E1-6570-3480-2A4A-690F9E44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1B1F63-DD5B-3A3D-A904-6A74D5B3A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2C815CB-3011-CB12-887D-B3AF4175A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99B508E-2F26-8E99-F52F-CB576CDB8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9216AE5-D3CC-DA48-74FD-2B43CE7CE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F33AC07-F4BF-5115-475B-9E10548C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8CF2AB-69C8-06EB-343E-C342D6AC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08BCE99-383A-92F8-0E6F-7BBACDA2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82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B2DC56-28CF-7FFA-A79F-23532DA8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0463908-EB48-1E69-2443-A16160C4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034B73-51AC-146F-EC91-E9061B6E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E07AA5-4EB3-ED5B-57D8-1312D115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85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8E8869F-2F01-61B0-F4EA-B7C6851F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678A1B-C799-369E-36FC-8385A1F6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E1CBE-FCE1-EB51-974E-87D1966B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32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36365-5B8A-6865-552D-23E934C7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7FCC30-94F8-2C1D-0F62-1F38105E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D5323C-9EAD-B9BD-D1D0-F8F6F39EF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D5E09E-C7E6-EF64-8775-E86DC056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CC7D71-ECAD-0CB4-B5A2-C8BADBFE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111BA5-6531-CA2A-EC10-50C05725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0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40146-3F86-A147-DC8F-91C946DB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F1DAA2-A321-B683-EF94-D101311F6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CD76FA-AB8E-3C2B-0ED9-ECD08FA7E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D505FC-600D-E54D-0E69-03D6175A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91F202-9ADC-683C-C09C-B2B0496B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58D0EC-9880-5B78-A41D-D6614E28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04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0A741B-F25F-0568-2E4A-F3E64117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E1C80B-0576-2BAF-B4D5-9241266A5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01424-2C7C-EE38-208E-C73EC3AFA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ECC0-6998-4230-80E5-91F007055E03}" type="datetimeFigureOut">
              <a:rPr lang="fr-FR" smtClean="0"/>
              <a:t>03/05/2025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8DE503-0962-A129-D5BB-AE0FDD1B5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6C5D06-7383-F805-A043-27A83DB82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51E62-3D73-4A54-AACC-B49FD66FCD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43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2F21AB-0983-A747-C6D3-2029D16CB61D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5FE92AE-29B9-6331-9F31-7266BB442550}"/>
              </a:ext>
            </a:extLst>
          </p:cNvPr>
          <p:cNvSpPr/>
          <p:nvPr/>
        </p:nvSpPr>
        <p:spPr>
          <a:xfrm>
            <a:off x="2195246" y="551596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58;p15">
            <a:extLst>
              <a:ext uri="{FF2B5EF4-FFF2-40B4-BE49-F238E27FC236}">
                <a16:creationId xmlns:a16="http://schemas.microsoft.com/office/drawing/2014/main" id="{22A910A8-E1DF-1604-AAE0-275E0ED393C2}"/>
              </a:ext>
            </a:extLst>
          </p:cNvPr>
          <p:cNvSpPr/>
          <p:nvPr/>
        </p:nvSpPr>
        <p:spPr>
          <a:xfrm rot="10800000" flipH="1">
            <a:off x="5234790" y="5104140"/>
            <a:ext cx="1984210" cy="1037023"/>
          </a:xfrm>
          <a:custGeom>
            <a:avLst/>
            <a:gdLst/>
            <a:ahLst/>
            <a:cxnLst/>
            <a:rect l="l" t="t" r="r" b="b"/>
            <a:pathLst>
              <a:path w="22918" h="9574" extrusionOk="0">
                <a:moveTo>
                  <a:pt x="1" y="0"/>
                </a:moveTo>
                <a:lnTo>
                  <a:pt x="1" y="9574"/>
                </a:lnTo>
                <a:lnTo>
                  <a:pt x="22917" y="9574"/>
                </a:lnTo>
                <a:lnTo>
                  <a:pt x="22917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9;p15">
            <a:extLst>
              <a:ext uri="{FF2B5EF4-FFF2-40B4-BE49-F238E27FC236}">
                <a16:creationId xmlns:a16="http://schemas.microsoft.com/office/drawing/2014/main" id="{B0974AB2-896B-E8F1-48C7-1D5361C22C9F}"/>
              </a:ext>
            </a:extLst>
          </p:cNvPr>
          <p:cNvSpPr/>
          <p:nvPr/>
        </p:nvSpPr>
        <p:spPr>
          <a:xfrm>
            <a:off x="4472346" y="5932981"/>
            <a:ext cx="3497520" cy="231165"/>
          </a:xfrm>
          <a:custGeom>
            <a:avLst/>
            <a:gdLst/>
            <a:ahLst/>
            <a:cxnLst/>
            <a:rect l="l" t="t" r="r" b="b"/>
            <a:pathLst>
              <a:path w="40397" h="2670" extrusionOk="0">
                <a:moveTo>
                  <a:pt x="1" y="1"/>
                </a:moveTo>
                <a:lnTo>
                  <a:pt x="1" y="2669"/>
                </a:lnTo>
                <a:lnTo>
                  <a:pt x="40396" y="2669"/>
                </a:lnTo>
                <a:lnTo>
                  <a:pt x="40396" y="1"/>
                </a:lnTo>
                <a:close/>
              </a:path>
            </a:pathLst>
          </a:custGeom>
          <a:solidFill>
            <a:schemeClr val="lt2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;p15">
            <a:extLst>
              <a:ext uri="{FF2B5EF4-FFF2-40B4-BE49-F238E27FC236}">
                <a16:creationId xmlns:a16="http://schemas.microsoft.com/office/drawing/2014/main" id="{FA8F4DDD-D97F-CE09-139B-BA1DFB4D5C42}"/>
              </a:ext>
            </a:extLst>
          </p:cNvPr>
          <p:cNvSpPr/>
          <p:nvPr/>
        </p:nvSpPr>
        <p:spPr>
          <a:xfrm>
            <a:off x="3031181" y="919186"/>
            <a:ext cx="6391239" cy="4473608"/>
          </a:xfrm>
          <a:custGeom>
            <a:avLst/>
            <a:gdLst/>
            <a:ahLst/>
            <a:cxnLst/>
            <a:rect l="l" t="t" r="r" b="b"/>
            <a:pathLst>
              <a:path w="73820" h="51671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cubicBezTo>
                  <a:pt x="0" y="48469"/>
                  <a:pt x="3236" y="51671"/>
                  <a:pt x="7206" y="51671"/>
                </a:cubicBezTo>
                <a:lnTo>
                  <a:pt x="66648" y="51671"/>
                </a:lnTo>
                <a:cubicBezTo>
                  <a:pt x="70617" y="51671"/>
                  <a:pt x="73820" y="48469"/>
                  <a:pt x="73820" y="44499"/>
                </a:cubicBez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1;p15">
            <a:extLst>
              <a:ext uri="{FF2B5EF4-FFF2-40B4-BE49-F238E27FC236}">
                <a16:creationId xmlns:a16="http://schemas.microsoft.com/office/drawing/2014/main" id="{73F726FD-32DC-016A-B219-C90CDC1B688A}"/>
              </a:ext>
            </a:extLst>
          </p:cNvPr>
          <p:cNvSpPr/>
          <p:nvPr/>
        </p:nvSpPr>
        <p:spPr>
          <a:xfrm>
            <a:off x="3031181" y="91918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2;p15">
            <a:extLst>
              <a:ext uri="{FF2B5EF4-FFF2-40B4-BE49-F238E27FC236}">
                <a16:creationId xmlns:a16="http://schemas.microsoft.com/office/drawing/2014/main" id="{6AF0CC8C-40C1-766E-7245-BE26ECA79C2D}"/>
              </a:ext>
            </a:extLst>
          </p:cNvPr>
          <p:cNvSpPr/>
          <p:nvPr/>
        </p:nvSpPr>
        <p:spPr>
          <a:xfrm>
            <a:off x="6107022" y="4875987"/>
            <a:ext cx="234022" cy="233935"/>
          </a:xfrm>
          <a:custGeom>
            <a:avLst/>
            <a:gdLst/>
            <a:ahLst/>
            <a:cxnLst/>
            <a:rect l="l" t="t" r="r" b="b"/>
            <a:pathLst>
              <a:path w="2703" h="2702" extrusionOk="0">
                <a:moveTo>
                  <a:pt x="1335" y="0"/>
                </a:moveTo>
                <a:cubicBezTo>
                  <a:pt x="601" y="0"/>
                  <a:pt x="1" y="634"/>
                  <a:pt x="1" y="1368"/>
                </a:cubicBezTo>
                <a:cubicBezTo>
                  <a:pt x="1" y="2102"/>
                  <a:pt x="601" y="2702"/>
                  <a:pt x="1335" y="2702"/>
                </a:cubicBezTo>
                <a:cubicBezTo>
                  <a:pt x="2069" y="2702"/>
                  <a:pt x="2703" y="2102"/>
                  <a:pt x="2703" y="1368"/>
                </a:cubicBezTo>
                <a:cubicBezTo>
                  <a:pt x="2703" y="634"/>
                  <a:pt x="2069" y="33"/>
                  <a:pt x="133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3;p15">
            <a:extLst>
              <a:ext uri="{FF2B5EF4-FFF2-40B4-BE49-F238E27FC236}">
                <a16:creationId xmlns:a16="http://schemas.microsoft.com/office/drawing/2014/main" id="{B04C3E33-89EC-B414-71AC-4DD065C58B15}"/>
              </a:ext>
            </a:extLst>
          </p:cNvPr>
          <p:cNvSpPr/>
          <p:nvPr/>
        </p:nvSpPr>
        <p:spPr>
          <a:xfrm>
            <a:off x="3031181" y="919186"/>
            <a:ext cx="6391239" cy="3852752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66648" y="2136"/>
                </a:moveTo>
                <a:cubicBezTo>
                  <a:pt x="69417" y="2136"/>
                  <a:pt x="71685" y="4404"/>
                  <a:pt x="71685" y="7172"/>
                </a:cubicBezTo>
                <a:lnTo>
                  <a:pt x="71685" y="42331"/>
                </a:lnTo>
                <a:lnTo>
                  <a:pt x="2169" y="42331"/>
                </a:lnTo>
                <a:lnTo>
                  <a:pt x="2169" y="7172"/>
                </a:lnTo>
                <a:cubicBezTo>
                  <a:pt x="2169" y="4404"/>
                  <a:pt x="4437" y="2136"/>
                  <a:pt x="7206" y="2136"/>
                </a:cubicBezTo>
                <a:close/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rgbClr val="44546A"/>
          </a:solid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55;p15">
            <a:extLst>
              <a:ext uri="{FF2B5EF4-FFF2-40B4-BE49-F238E27FC236}">
                <a16:creationId xmlns:a16="http://schemas.microsoft.com/office/drawing/2014/main" id="{8A8050F8-A4CA-7F03-94CB-FFF0A9E7CDBD}"/>
              </a:ext>
            </a:extLst>
          </p:cNvPr>
          <p:cNvSpPr txBox="1">
            <a:spLocks/>
          </p:cNvSpPr>
          <p:nvPr/>
        </p:nvSpPr>
        <p:spPr>
          <a:xfrm>
            <a:off x="3852547" y="1834159"/>
            <a:ext cx="4976993" cy="21783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Segmentation des clients d'un site e-commerce</a:t>
            </a:r>
          </a:p>
        </p:txBody>
      </p:sp>
      <p:sp>
        <p:nvSpPr>
          <p:cNvPr id="54" name="Google Shape;107;p15">
            <a:extLst>
              <a:ext uri="{FF2B5EF4-FFF2-40B4-BE49-F238E27FC236}">
                <a16:creationId xmlns:a16="http://schemas.microsoft.com/office/drawing/2014/main" id="{FA71FDA9-1DE2-6EE7-F610-93B9F2B82A89}"/>
              </a:ext>
            </a:extLst>
          </p:cNvPr>
          <p:cNvSpPr/>
          <p:nvPr/>
        </p:nvSpPr>
        <p:spPr>
          <a:xfrm>
            <a:off x="8638850" y="3750818"/>
            <a:ext cx="381380" cy="381380"/>
          </a:xfrm>
          <a:custGeom>
            <a:avLst/>
            <a:gdLst/>
            <a:ahLst/>
            <a:cxnLst/>
            <a:rect l="l" t="t" r="r" b="b"/>
            <a:pathLst>
              <a:path w="4405" h="4405" extrusionOk="0">
                <a:moveTo>
                  <a:pt x="1" y="1"/>
                </a:moveTo>
                <a:lnTo>
                  <a:pt x="1902" y="4237"/>
                </a:lnTo>
                <a:lnTo>
                  <a:pt x="2770" y="3370"/>
                </a:lnTo>
                <a:lnTo>
                  <a:pt x="3770" y="4404"/>
                </a:lnTo>
                <a:lnTo>
                  <a:pt x="4404" y="3804"/>
                </a:lnTo>
                <a:lnTo>
                  <a:pt x="3370" y="2770"/>
                </a:lnTo>
                <a:lnTo>
                  <a:pt x="4237" y="1902"/>
                </a:lnTo>
                <a:lnTo>
                  <a:pt x="1" y="1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9DC392A-2B35-46B0-23BD-03E5FE60F7D0}"/>
              </a:ext>
            </a:extLst>
          </p:cNvPr>
          <p:cNvSpPr txBox="1"/>
          <p:nvPr/>
        </p:nvSpPr>
        <p:spPr>
          <a:xfrm>
            <a:off x="3200401" y="4119421"/>
            <a:ext cx="608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8181FF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Grégoire MUREAU</a:t>
            </a:r>
          </a:p>
        </p:txBody>
      </p:sp>
      <p:pic>
        <p:nvPicPr>
          <p:cNvPr id="1030" name="Picture 6" descr="Kondado: Conecte o Olist Tiny em dashboards, planilhas e ETL">
            <a:extLst>
              <a:ext uri="{FF2B5EF4-FFF2-40B4-BE49-F238E27FC236}">
                <a16:creationId xmlns:a16="http://schemas.microsoft.com/office/drawing/2014/main" id="{C09B2094-7586-6A15-D1BC-BD6EA1614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06" y="5127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30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1682750" y="455108"/>
            <a:ext cx="8515350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4709160" y="213808"/>
            <a:ext cx="249174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DISTRIBUTIONS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24BEAA4B-0F04-AE7D-66FE-8FDC785E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291" y="780702"/>
            <a:ext cx="6963478" cy="573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89C533-B4E0-7939-8E3E-11899D9FB1DE}"/>
              </a:ext>
            </a:extLst>
          </p:cNvPr>
          <p:cNvSpPr/>
          <p:nvPr/>
        </p:nvSpPr>
        <p:spPr>
          <a:xfrm>
            <a:off x="4165600" y="2738184"/>
            <a:ext cx="1808480" cy="1925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593927-9757-F2FC-5F8C-B3C4EF1828E4}"/>
              </a:ext>
            </a:extLst>
          </p:cNvPr>
          <p:cNvSpPr txBox="1"/>
          <p:nvPr/>
        </p:nvSpPr>
        <p:spPr>
          <a:xfrm>
            <a:off x="4424680" y="2992196"/>
            <a:ext cx="15494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500" b="0" i="1" dirty="0">
                <a:solidFill>
                  <a:srgbClr val="FF0000"/>
                </a:solidFill>
                <a:effectLst/>
                <a:latin typeface="Bahnschrift" panose="020B0502040204020203" pitchFamily="34" charset="0"/>
              </a:rPr>
              <a:t>- 15% &gt; 250 R</a:t>
            </a:r>
            <a:endParaRPr lang="fr-FR" sz="1500" b="0" dirty="0">
              <a:solidFill>
                <a:srgbClr val="FF0000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BB0904-C4ED-8B88-A290-32596C02CD51}"/>
              </a:ext>
            </a:extLst>
          </p:cNvPr>
          <p:cNvSpPr/>
          <p:nvPr/>
        </p:nvSpPr>
        <p:spPr>
          <a:xfrm>
            <a:off x="7689249" y="2738184"/>
            <a:ext cx="1808480" cy="1925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B9E5D5-5235-9974-14EF-FDC23D883FE0}"/>
              </a:ext>
            </a:extLst>
          </p:cNvPr>
          <p:cNvSpPr txBox="1"/>
          <p:nvPr/>
        </p:nvSpPr>
        <p:spPr>
          <a:xfrm>
            <a:off x="7948329" y="2992196"/>
            <a:ext cx="14884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50" b="0" i="1" dirty="0">
                <a:solidFill>
                  <a:srgbClr val="FF0000"/>
                </a:solidFill>
                <a:effectLst/>
                <a:latin typeface="Bahnschrift" panose="020B0502040204020203" pitchFamily="34" charset="0"/>
              </a:rPr>
              <a:t>Paiement 2x ou plus : + 50%</a:t>
            </a:r>
            <a:endParaRPr lang="fr-FR" sz="1450" b="0" dirty="0">
              <a:solidFill>
                <a:srgbClr val="FF0000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CE63D7-73C5-7FA0-5708-46357D0043E1}"/>
              </a:ext>
            </a:extLst>
          </p:cNvPr>
          <p:cNvSpPr/>
          <p:nvPr/>
        </p:nvSpPr>
        <p:spPr>
          <a:xfrm>
            <a:off x="5974080" y="4630175"/>
            <a:ext cx="1808480" cy="1925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C45D3D8-5767-A903-9838-77D572F0DE87}"/>
              </a:ext>
            </a:extLst>
          </p:cNvPr>
          <p:cNvSpPr txBox="1"/>
          <p:nvPr/>
        </p:nvSpPr>
        <p:spPr>
          <a:xfrm>
            <a:off x="6233160" y="4884187"/>
            <a:ext cx="145608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b="0" i="1" dirty="0">
                <a:solidFill>
                  <a:srgbClr val="FF0000"/>
                </a:solidFill>
                <a:effectLst/>
                <a:latin typeface="Bahnschrift" panose="020B0502040204020203" pitchFamily="34" charset="0"/>
              </a:rPr>
              <a:t>Majorité commandes: livraison &lt; 20 jours</a:t>
            </a:r>
            <a:endParaRPr lang="fr-FR" sz="1400" b="0" dirty="0">
              <a:solidFill>
                <a:srgbClr val="FF0000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0151C1-5B49-EDE2-D099-8B001F27F51B}"/>
              </a:ext>
            </a:extLst>
          </p:cNvPr>
          <p:cNvSpPr/>
          <p:nvPr/>
        </p:nvSpPr>
        <p:spPr>
          <a:xfrm>
            <a:off x="5262882" y="812928"/>
            <a:ext cx="1407158" cy="1925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BD31CC-3626-5387-DE78-1A1343B3FD0C}"/>
              </a:ext>
            </a:extLst>
          </p:cNvPr>
          <p:cNvSpPr/>
          <p:nvPr/>
        </p:nvSpPr>
        <p:spPr>
          <a:xfrm>
            <a:off x="8029611" y="812928"/>
            <a:ext cx="1407158" cy="1925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courbe vers le bas 26">
            <a:extLst>
              <a:ext uri="{FF2B5EF4-FFF2-40B4-BE49-F238E27FC236}">
                <a16:creationId xmlns:a16="http://schemas.microsoft.com/office/drawing/2014/main" id="{B68FD986-2D1A-F57F-49EB-9F776A519F3F}"/>
              </a:ext>
            </a:extLst>
          </p:cNvPr>
          <p:cNvSpPr/>
          <p:nvPr/>
        </p:nvSpPr>
        <p:spPr>
          <a:xfrm>
            <a:off x="6588760" y="558800"/>
            <a:ext cx="1709422" cy="254128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D6E3449-5283-3073-B742-99FB0FE1B943}"/>
              </a:ext>
            </a:extLst>
          </p:cNvPr>
          <p:cNvSpPr txBox="1"/>
          <p:nvPr/>
        </p:nvSpPr>
        <p:spPr>
          <a:xfrm>
            <a:off x="5521960" y="1061167"/>
            <a:ext cx="109728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300" b="0" i="1" dirty="0">
                <a:solidFill>
                  <a:srgbClr val="FF0000"/>
                </a:solidFill>
                <a:effectLst/>
                <a:latin typeface="Bahnschrift" panose="020B0502040204020203" pitchFamily="34" charset="0"/>
              </a:rPr>
              <a:t>97%</a:t>
            </a:r>
            <a:endParaRPr lang="fr-FR" sz="1300" b="0" dirty="0">
              <a:solidFill>
                <a:srgbClr val="FF0000"/>
              </a:solidFill>
              <a:effectLst/>
              <a:latin typeface="Bahnschrift" panose="020B0502040204020203" pitchFamily="34" charset="0"/>
            </a:endParaRP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84D821C-DC5E-6E3C-41CD-F43448D6D64E}"/>
              </a:ext>
            </a:extLst>
          </p:cNvPr>
          <p:cNvCxnSpPr/>
          <p:nvPr/>
        </p:nvCxnSpPr>
        <p:spPr>
          <a:xfrm flipH="1">
            <a:off x="5577840" y="1249680"/>
            <a:ext cx="345440" cy="157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4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  <p:bldP spid="13" grpId="0"/>
      <p:bldP spid="16" grpId="0" animBg="1"/>
      <p:bldP spid="17" grpId="0"/>
      <p:bldP spid="22" grpId="0" animBg="1"/>
      <p:bldP spid="24" grpId="0" animBg="1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C16940-602F-B7E0-ABDB-D2B8188BA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31" y="572092"/>
            <a:ext cx="5629563" cy="60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2844372" y="455108"/>
            <a:ext cx="6096428" cy="6144012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3863340" y="213807"/>
            <a:ext cx="406908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MATRICE DE CORRÉLATION</a:t>
            </a:r>
          </a:p>
        </p:txBody>
      </p:sp>
    </p:spTree>
    <p:extLst>
      <p:ext uri="{BB962C8B-B14F-4D97-AF65-F5344CB8AC3E}">
        <p14:creationId xmlns:p14="http://schemas.microsoft.com/office/powerpoint/2010/main" val="345667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DFB226-BE26-8854-C65A-A971DF1244E4}"/>
              </a:ext>
            </a:extLst>
          </p:cNvPr>
          <p:cNvSpPr/>
          <p:nvPr/>
        </p:nvSpPr>
        <p:spPr>
          <a:xfrm>
            <a:off x="2984501" y="391579"/>
            <a:ext cx="6510019" cy="54962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AVIS EN FONCTION DU DÉLAI DE LIVRAISON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41D3772-086A-1A3F-5273-DAF48F0FC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1"/>
          <a:stretch/>
        </p:blipFill>
        <p:spPr bwMode="auto">
          <a:xfrm>
            <a:off x="594638" y="1105407"/>
            <a:ext cx="11002723" cy="508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07A5E6C-D782-BA4F-0265-CDB40B87DF88}"/>
              </a:ext>
            </a:extLst>
          </p:cNvPr>
          <p:cNvSpPr/>
          <p:nvPr/>
        </p:nvSpPr>
        <p:spPr>
          <a:xfrm>
            <a:off x="571501" y="660400"/>
            <a:ext cx="11328400" cy="5670697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12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C3F7E-7BF4-EEDF-86D8-294989CBA638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6"/>
            <a:ext cx="5057718" cy="2063052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591699"/>
            <a:ext cx="5007203" cy="10683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31838"/>
            <a:ext cx="5007202" cy="110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088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3C15E1A-9407-CF53-515E-9C8A9792C14C}"/>
              </a:ext>
            </a:extLst>
          </p:cNvPr>
          <p:cNvSpPr/>
          <p:nvPr/>
        </p:nvSpPr>
        <p:spPr>
          <a:xfrm>
            <a:off x="2339823" y="2222533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D725396-4EB3-8762-0AEE-33294B4F7317}"/>
              </a:ext>
            </a:extLst>
          </p:cNvPr>
          <p:cNvSpPr/>
          <p:nvPr/>
        </p:nvSpPr>
        <p:spPr>
          <a:xfrm>
            <a:off x="3467100" y="1979621"/>
            <a:ext cx="1799126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3EADCD02-A000-BC96-B663-431DC2DDE242}"/>
              </a:ext>
            </a:extLst>
          </p:cNvPr>
          <p:cNvSpPr/>
          <p:nvPr/>
        </p:nvSpPr>
        <p:spPr>
          <a:xfrm>
            <a:off x="2901315" y="268626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Tester différents modèles</a:t>
            </a: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D3B805C4-CA81-8458-60E8-2EDF19036C1F}"/>
              </a:ext>
            </a:extLst>
          </p:cNvPr>
          <p:cNvSpPr/>
          <p:nvPr/>
        </p:nvSpPr>
        <p:spPr>
          <a:xfrm>
            <a:off x="2901315" y="3353974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Performances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F45765B0-6D42-EE33-0EE6-8A6A9F689322}"/>
              </a:ext>
            </a:extLst>
          </p:cNvPr>
          <p:cNvSpPr/>
          <p:nvPr/>
        </p:nvSpPr>
        <p:spPr>
          <a:xfrm>
            <a:off x="2901315" y="402312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Représenter les clusters</a:t>
            </a: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B61AC52D-7C53-B699-1FE6-61CB4D047C57}"/>
              </a:ext>
            </a:extLst>
          </p:cNvPr>
          <p:cNvSpPr/>
          <p:nvPr/>
        </p:nvSpPr>
        <p:spPr>
          <a:xfrm>
            <a:off x="2901315" y="469227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Interpréter les clusters</a:t>
            </a: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8440B48D-D34B-76E5-F675-E2F29482B16C}"/>
              </a:ext>
            </a:extLst>
          </p:cNvPr>
          <p:cNvSpPr/>
          <p:nvPr/>
        </p:nvSpPr>
        <p:spPr>
          <a:xfrm>
            <a:off x="2901314" y="5361427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Recommandations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4B07EE6-71D7-9EC1-D640-1635D6AEE398}"/>
              </a:ext>
            </a:extLst>
          </p:cNvPr>
          <p:cNvSpPr/>
          <p:nvPr/>
        </p:nvSpPr>
        <p:spPr>
          <a:xfrm>
            <a:off x="2512463" y="674253"/>
            <a:ext cx="7167074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 MODÈLES DE CLUSTERING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F896E394-BCD8-C0EC-0F9C-1AAA8738A46A}"/>
              </a:ext>
            </a:extLst>
          </p:cNvPr>
          <p:cNvSpPr/>
          <p:nvPr/>
        </p:nvSpPr>
        <p:spPr>
          <a:xfrm>
            <a:off x="6096000" y="1360981"/>
            <a:ext cx="2838760" cy="159628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endParaRPr lang="en-US" dirty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44546A"/>
                </a:solidFill>
                <a:latin typeface="Bahnschrift" panose="020B0502040204020203" pitchFamily="34" charset="0"/>
              </a:rPr>
              <a:t>Bisecting </a:t>
            </a:r>
            <a:r>
              <a:rPr lang="en-US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endParaRPr lang="en-US" dirty="0">
              <a:solidFill>
                <a:srgbClr val="FF0000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44546A"/>
                </a:solidFill>
                <a:latin typeface="Bahnschrift" panose="020B0502040204020203" pitchFamily="34" charset="0"/>
              </a:rPr>
              <a:t>DBSCAN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44546A"/>
                </a:solidFill>
                <a:latin typeface="Bahnschrift" panose="020B0502040204020203" pitchFamily="34" charset="0"/>
              </a:rPr>
              <a:t>Birch</a:t>
            </a:r>
          </a:p>
          <a:p>
            <a:pPr marL="342900" indent="-342900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45825413-5D5B-D00F-BFFD-673B60A4E080}"/>
              </a:ext>
            </a:extLst>
          </p:cNvPr>
          <p:cNvSpPr/>
          <p:nvPr/>
        </p:nvSpPr>
        <p:spPr>
          <a:xfrm>
            <a:off x="8934760" y="1692832"/>
            <a:ext cx="3122296" cy="888287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Spectral Clustering </a:t>
            </a:r>
          </a:p>
          <a:p>
            <a:r>
              <a:rPr lang="fr-FR" dirty="0" err="1">
                <a:solidFill>
                  <a:srgbClr val="44546A"/>
                </a:solidFill>
                <a:latin typeface="Bahnschrift" panose="020B0502040204020203" pitchFamily="34" charset="0"/>
              </a:rPr>
              <a:t>Agglomerative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 Clustering</a:t>
            </a: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E287E853-99CC-C90C-2638-34421B65744C}"/>
              </a:ext>
            </a:extLst>
          </p:cNvPr>
          <p:cNvSpPr/>
          <p:nvPr/>
        </p:nvSpPr>
        <p:spPr>
          <a:xfrm>
            <a:off x="6183319" y="2686264"/>
            <a:ext cx="3971358" cy="211246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 de silhouette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</a:t>
            </a:r>
            <a:r>
              <a:rPr lang="fr-FR" b="0" dirty="0" err="1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Calinski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fr-FR" b="0" dirty="0" err="1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Harabasz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 de Davies </a:t>
            </a:r>
            <a:r>
              <a:rPr lang="fr-FR" dirty="0" err="1">
                <a:solidFill>
                  <a:srgbClr val="44546A"/>
                </a:solidFill>
                <a:latin typeface="Bahnschrift" panose="020B0502040204020203" pitchFamily="34" charset="0"/>
              </a:rPr>
              <a:t>Bouldin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Score de distorsion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Répartition des clusters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Score ARI</a:t>
            </a: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FAA45A-3562-0AB6-31A7-2F60FBDC6CC2}"/>
              </a:ext>
            </a:extLst>
          </p:cNvPr>
          <p:cNvSpPr/>
          <p:nvPr/>
        </p:nvSpPr>
        <p:spPr>
          <a:xfrm>
            <a:off x="6183320" y="3582798"/>
            <a:ext cx="3235000" cy="12940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Projection sur </a:t>
            </a:r>
            <a:r>
              <a:rPr lang="fr-FR" b="0" dirty="0" err="1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t-SNE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Graphiques en barres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Diagrammes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marL="342900" indent="-342900" algn="ctr">
              <a:buFont typeface="+mj-lt"/>
              <a:buAutoNum type="arabicPeriod"/>
            </a:pPr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6678699D-8221-B0DE-AFD5-32143D82C5BE}"/>
              </a:ext>
            </a:extLst>
          </p:cNvPr>
          <p:cNvSpPr/>
          <p:nvPr/>
        </p:nvSpPr>
        <p:spPr>
          <a:xfrm>
            <a:off x="6183320" y="44597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80B1D3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Spécificité de chaque cluster</a:t>
            </a:r>
          </a:p>
          <a:p>
            <a:pPr marL="342900" indent="-342900">
              <a:buFont typeface="+mj-lt"/>
              <a:buAutoNum type="arabicPeriod"/>
            </a:pP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Différencier les clusters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4295173F-EC56-867D-2586-9D76AF11D856}"/>
              </a:ext>
            </a:extLst>
          </p:cNvPr>
          <p:cNvSpPr/>
          <p:nvPr/>
        </p:nvSpPr>
        <p:spPr>
          <a:xfrm>
            <a:off x="6181182" y="5174877"/>
            <a:ext cx="3741730" cy="85499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Propositions de démarches marketing pour chaque cluster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endParaRPr lang="fr-FR" b="0" i="1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821009A-AFBC-8E1F-CD5D-72AAD08598B3}"/>
              </a:ext>
            </a:extLst>
          </p:cNvPr>
          <p:cNvSpPr/>
          <p:nvPr/>
        </p:nvSpPr>
        <p:spPr>
          <a:xfrm>
            <a:off x="7200657" y="2220921"/>
            <a:ext cx="4124477" cy="2886256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C7A8141-557A-77D7-3D8A-E46175011877}"/>
              </a:ext>
            </a:extLst>
          </p:cNvPr>
          <p:cNvSpPr/>
          <p:nvPr/>
        </p:nvSpPr>
        <p:spPr>
          <a:xfrm>
            <a:off x="8245381" y="1981679"/>
            <a:ext cx="2182348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2 CONTEXTES</a:t>
            </a: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0463F640-9638-113C-15A4-9F76D64B9491}"/>
              </a:ext>
            </a:extLst>
          </p:cNvPr>
          <p:cNvSpPr/>
          <p:nvPr/>
        </p:nvSpPr>
        <p:spPr>
          <a:xfrm>
            <a:off x="7773502" y="27805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</a:t>
            </a: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BB910F20-DA00-8635-4884-B69189B9AFFE}"/>
              </a:ext>
            </a:extLst>
          </p:cNvPr>
          <p:cNvSpPr/>
          <p:nvPr/>
        </p:nvSpPr>
        <p:spPr>
          <a:xfrm>
            <a:off x="7773502" y="3860927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2" animBg="1"/>
      <p:bldP spid="21" grpId="0" animBg="1"/>
      <p:bldP spid="1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CB405-44B9-A706-7AA7-441670274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FFC0B8-0D30-B47B-FB87-B772F061EA88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51AD5750-FDC9-8BE4-B7DB-AECE6993D112}"/>
              </a:ext>
            </a:extLst>
          </p:cNvPr>
          <p:cNvSpPr/>
          <p:nvPr/>
        </p:nvSpPr>
        <p:spPr>
          <a:xfrm>
            <a:off x="3570347" y="650876"/>
            <a:ext cx="5057718" cy="2063052"/>
          </a:xfrm>
          <a:prstGeom prst="roundRect">
            <a:avLst>
              <a:gd name="adj" fmla="val 10059"/>
            </a:avLst>
          </a:prstGeom>
          <a:solidFill>
            <a:srgbClr val="7030A0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6CD0961-8D17-5EAB-AD6D-8376D2C3DF2A}"/>
              </a:ext>
            </a:extLst>
          </p:cNvPr>
          <p:cNvSpPr txBox="1">
            <a:spLocks/>
          </p:cNvSpPr>
          <p:nvPr/>
        </p:nvSpPr>
        <p:spPr>
          <a:xfrm>
            <a:off x="3589398" y="1129298"/>
            <a:ext cx="5007202" cy="110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b="1" dirty="0">
                <a:latin typeface="Bahnschrift SemiBold" panose="020B0502040204020203" pitchFamily="34" charset="0"/>
              </a:rPr>
              <a:t>RFM</a:t>
            </a:r>
            <a:endParaRPr lang="en" sz="96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2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F531C7-3118-3AFC-4042-5648C0A58ECE}"/>
              </a:ext>
            </a:extLst>
          </p:cNvPr>
          <p:cNvSpPr/>
          <p:nvPr/>
        </p:nvSpPr>
        <p:spPr>
          <a:xfrm>
            <a:off x="2241550" y="1011051"/>
            <a:ext cx="7772400" cy="552037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2967786-BFCD-9D41-2E06-FEE52FDDE53C}"/>
              </a:ext>
            </a:extLst>
          </p:cNvPr>
          <p:cNvSpPr/>
          <p:nvPr/>
        </p:nvSpPr>
        <p:spPr>
          <a:xfrm>
            <a:off x="5000352" y="769751"/>
            <a:ext cx="219129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FEATURES</a:t>
            </a: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72C37723-2913-7033-1FFD-18DE235495B6}"/>
              </a:ext>
            </a:extLst>
          </p:cNvPr>
          <p:cNvSpPr/>
          <p:nvPr/>
        </p:nvSpPr>
        <p:spPr>
          <a:xfrm>
            <a:off x="2852026" y="14596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E6799EAD-D5D3-E848-C1A3-08143EA7B712}"/>
              </a:ext>
            </a:extLst>
          </p:cNvPr>
          <p:cNvSpPr/>
          <p:nvPr/>
        </p:nvSpPr>
        <p:spPr>
          <a:xfrm>
            <a:off x="2852019" y="20101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Rectangle : avec coins arrondis en diagonale 20">
            <a:extLst>
              <a:ext uri="{FF2B5EF4-FFF2-40B4-BE49-F238E27FC236}">
                <a16:creationId xmlns:a16="http://schemas.microsoft.com/office/drawing/2014/main" id="{080DFF7C-BE3F-C04F-0E62-C2D5192103CA}"/>
              </a:ext>
            </a:extLst>
          </p:cNvPr>
          <p:cNvSpPr/>
          <p:nvPr/>
        </p:nvSpPr>
        <p:spPr>
          <a:xfrm>
            <a:off x="2852018" y="256058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C313D2C4-EBE8-7E7A-ABB3-38B4B0BDFB1D}"/>
              </a:ext>
            </a:extLst>
          </p:cNvPr>
          <p:cNvSpPr/>
          <p:nvPr/>
        </p:nvSpPr>
        <p:spPr>
          <a:xfrm>
            <a:off x="2852018" y="311057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4645C14C-8A10-09BA-09AB-18375D9F9940}"/>
              </a:ext>
            </a:extLst>
          </p:cNvPr>
          <p:cNvSpPr/>
          <p:nvPr/>
        </p:nvSpPr>
        <p:spPr>
          <a:xfrm>
            <a:off x="2852017" y="36578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1C5CD1F4-846D-8626-225C-D1555502B310}"/>
              </a:ext>
            </a:extLst>
          </p:cNvPr>
          <p:cNvSpPr/>
          <p:nvPr/>
        </p:nvSpPr>
        <p:spPr>
          <a:xfrm>
            <a:off x="2852016" y="42046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F7060355-57D2-EA9C-FDCF-E1ECBE8ED9AB}"/>
              </a:ext>
            </a:extLst>
          </p:cNvPr>
          <p:cNvSpPr/>
          <p:nvPr/>
        </p:nvSpPr>
        <p:spPr>
          <a:xfrm>
            <a:off x="2852014" y="47533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656C0E4-C869-6E2B-B3ED-C75A7F5FC215}"/>
              </a:ext>
            </a:extLst>
          </p:cNvPr>
          <p:cNvSpPr/>
          <p:nvPr/>
        </p:nvSpPr>
        <p:spPr>
          <a:xfrm>
            <a:off x="2852014" y="53050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F48ABBFC-1216-B13A-74A9-63AF1323547F}"/>
              </a:ext>
            </a:extLst>
          </p:cNvPr>
          <p:cNvSpPr/>
          <p:nvPr/>
        </p:nvSpPr>
        <p:spPr>
          <a:xfrm>
            <a:off x="6413512" y="14512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1012DC79-D01D-D793-8C47-9B492F4A260A}"/>
              </a:ext>
            </a:extLst>
          </p:cNvPr>
          <p:cNvSpPr/>
          <p:nvPr/>
        </p:nvSpPr>
        <p:spPr>
          <a:xfrm>
            <a:off x="6413505" y="20016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4E5B96A0-FDAD-AC9E-B190-BC7A6E0E9DA4}"/>
              </a:ext>
            </a:extLst>
          </p:cNvPr>
          <p:cNvSpPr/>
          <p:nvPr/>
        </p:nvSpPr>
        <p:spPr>
          <a:xfrm>
            <a:off x="6413504" y="255209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E3F2EC16-0117-A3DA-024F-BF3A57B48E7B}"/>
              </a:ext>
            </a:extLst>
          </p:cNvPr>
          <p:cNvSpPr/>
          <p:nvPr/>
        </p:nvSpPr>
        <p:spPr>
          <a:xfrm>
            <a:off x="6413504" y="310208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56834FC2-2A6F-A67B-F177-85639071ADA4}"/>
              </a:ext>
            </a:extLst>
          </p:cNvPr>
          <p:cNvSpPr/>
          <p:nvPr/>
        </p:nvSpPr>
        <p:spPr>
          <a:xfrm>
            <a:off x="6413503" y="36493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AA65F969-C0EA-99B1-C9DB-5F0DEA99EB46}"/>
              </a:ext>
            </a:extLst>
          </p:cNvPr>
          <p:cNvSpPr/>
          <p:nvPr/>
        </p:nvSpPr>
        <p:spPr>
          <a:xfrm>
            <a:off x="6413502" y="41961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B86828D5-B3F4-176C-E70A-8E53D499F317}"/>
              </a:ext>
            </a:extLst>
          </p:cNvPr>
          <p:cNvSpPr/>
          <p:nvPr/>
        </p:nvSpPr>
        <p:spPr>
          <a:xfrm>
            <a:off x="6413500" y="47448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5F918D0A-0C6B-D00E-FA1A-407708D091D9}"/>
              </a:ext>
            </a:extLst>
          </p:cNvPr>
          <p:cNvSpPr/>
          <p:nvPr/>
        </p:nvSpPr>
        <p:spPr>
          <a:xfrm>
            <a:off x="6413500" y="529652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24345F91-1F18-49CC-1EDC-FA01AB367BD2}"/>
              </a:ext>
            </a:extLst>
          </p:cNvPr>
          <p:cNvSpPr/>
          <p:nvPr/>
        </p:nvSpPr>
        <p:spPr>
          <a:xfrm>
            <a:off x="2852358" y="420674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BE090275-0CAC-9C62-133F-307335E77EF1}"/>
              </a:ext>
            </a:extLst>
          </p:cNvPr>
          <p:cNvSpPr/>
          <p:nvPr/>
        </p:nvSpPr>
        <p:spPr>
          <a:xfrm>
            <a:off x="2852356" y="47554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8B77873A-F2ED-D32A-8BA3-8410BE6C9005}"/>
              </a:ext>
            </a:extLst>
          </p:cNvPr>
          <p:cNvSpPr/>
          <p:nvPr/>
        </p:nvSpPr>
        <p:spPr>
          <a:xfrm>
            <a:off x="6413854" y="14533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32C413BC-3037-7397-DC80-1B32EDD465B7}"/>
              </a:ext>
            </a:extLst>
          </p:cNvPr>
          <p:cNvSpPr/>
          <p:nvPr/>
        </p:nvSpPr>
        <p:spPr>
          <a:xfrm>
            <a:off x="10992028" y="45907"/>
            <a:ext cx="1160041" cy="4851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</a:t>
            </a: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E496517B-9BDD-FE01-2269-45899419292B}"/>
              </a:ext>
            </a:extLst>
          </p:cNvPr>
          <p:cNvSpPr/>
          <p:nvPr/>
        </p:nvSpPr>
        <p:spPr>
          <a:xfrm>
            <a:off x="2852014" y="584866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 err="1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avg_payment_sequential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36F48-4C46-6118-852C-1D563DE62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8EBADC-7DC3-7736-9DAD-D754B26FCF3D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0562DF-BF16-1024-7CB9-F7F2E2F7EDF5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DADDEF-EC55-827A-10B8-54746F1D0768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6F01AA-70B6-90C9-4A6F-13E4E32F4819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0030FE-D93B-9245-A1B7-F6918C26AFE3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EC417D-8F89-5E7B-820D-A702322D123D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C59B93C-9FD9-6327-7FD5-B2392653C96C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2123169-D75A-96C3-702A-7429FCDB667A}"/>
              </a:ext>
            </a:extLst>
          </p:cNvPr>
          <p:cNvSpPr/>
          <p:nvPr/>
        </p:nvSpPr>
        <p:spPr>
          <a:xfrm>
            <a:off x="603250" y="1280567"/>
            <a:ext cx="11245850" cy="345907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CD735FF-387B-2C2F-A603-4E1B717CE36D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D0CE288-4BE8-3F83-5115-26AC0A48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404" y="1822030"/>
            <a:ext cx="3754336" cy="24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AA7556D-6CBD-30EB-927F-67199FDF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1974" y="1782894"/>
            <a:ext cx="3710736" cy="247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E25D4749-1FB9-930E-E058-80940D55FDFA}"/>
              </a:ext>
            </a:extLst>
          </p:cNvPr>
          <p:cNvSpPr/>
          <p:nvPr/>
        </p:nvSpPr>
        <p:spPr>
          <a:xfrm>
            <a:off x="5856334" y="1971056"/>
            <a:ext cx="363713" cy="363713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A052712-F9FE-38F2-81C4-26E11F06EFCE}"/>
              </a:ext>
            </a:extLst>
          </p:cNvPr>
          <p:cNvSpPr/>
          <p:nvPr/>
        </p:nvSpPr>
        <p:spPr>
          <a:xfrm>
            <a:off x="2034911" y="3218143"/>
            <a:ext cx="363713" cy="363713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AA77664-D721-D4AB-AFDE-1F0A6145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9561" y="1752414"/>
            <a:ext cx="3647760" cy="247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B84DD6A2-EABF-9717-1077-28B9F87E7761}"/>
              </a:ext>
            </a:extLst>
          </p:cNvPr>
          <p:cNvSpPr/>
          <p:nvPr/>
        </p:nvSpPr>
        <p:spPr>
          <a:xfrm>
            <a:off x="9470335" y="3216156"/>
            <a:ext cx="363713" cy="363713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934A58-101C-EC35-F880-CC78CDFE17E1}"/>
              </a:ext>
            </a:extLst>
          </p:cNvPr>
          <p:cNvSpPr txBox="1"/>
          <p:nvPr/>
        </p:nvSpPr>
        <p:spPr>
          <a:xfrm>
            <a:off x="3032761" y="4311898"/>
            <a:ext cx="618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choisi : k = 5, silhouette : 0.473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7A3F79B-83AC-17B8-E5A9-7DB510C554D6}"/>
              </a:ext>
            </a:extLst>
          </p:cNvPr>
          <p:cNvSpPr/>
          <p:nvPr/>
        </p:nvSpPr>
        <p:spPr>
          <a:xfrm>
            <a:off x="3989192" y="259878"/>
            <a:ext cx="446171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26257789-49C7-F145-5C7C-0926B97E4859}"/>
              </a:ext>
            </a:extLst>
          </p:cNvPr>
          <p:cNvSpPr/>
          <p:nvPr/>
        </p:nvSpPr>
        <p:spPr>
          <a:xfrm>
            <a:off x="10992028" y="45907"/>
            <a:ext cx="1160041" cy="4851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</a:t>
            </a:r>
          </a:p>
        </p:txBody>
      </p:sp>
    </p:spTree>
    <p:extLst>
      <p:ext uri="{BB962C8B-B14F-4D97-AF65-F5344CB8AC3E}">
        <p14:creationId xmlns:p14="http://schemas.microsoft.com/office/powerpoint/2010/main" val="147165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B6C5689F-0F34-DE4D-8883-81AD32DA3C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" t="14336" r="1" b="3830"/>
          <a:stretch/>
        </p:blipFill>
        <p:spPr>
          <a:xfrm>
            <a:off x="7780491" y="3898901"/>
            <a:ext cx="2902277" cy="263678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B0F5B07-808E-EE23-933A-F71BEBE88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" t="15424" r="307" b="567"/>
          <a:stretch/>
        </p:blipFill>
        <p:spPr>
          <a:xfrm>
            <a:off x="7156824" y="1553081"/>
            <a:ext cx="4356996" cy="22875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534FB6-F6D8-F8FB-6A42-B289B16599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t="10226" r="380" b="-18"/>
          <a:stretch/>
        </p:blipFill>
        <p:spPr>
          <a:xfrm>
            <a:off x="967410" y="1437641"/>
            <a:ext cx="5051778" cy="49859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E3C60B-5EB1-7FBA-5A05-4644D9552820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420DD2-085C-F390-ED76-4E153E2D1C77}"/>
              </a:ext>
            </a:extLst>
          </p:cNvPr>
          <p:cNvSpPr txBox="1"/>
          <p:nvPr/>
        </p:nvSpPr>
        <p:spPr>
          <a:xfrm rot="16200000">
            <a:off x="6417135" y="2565138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58F8D9C-2A00-6B22-CE86-8F5929D684B2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D9EC02B-3CD8-DBA6-7441-43DFCC716B80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D0399A53-50E3-1D6C-2FBA-BB71EDC7FDE1}"/>
              </a:ext>
            </a:extLst>
          </p:cNvPr>
          <p:cNvSpPr/>
          <p:nvPr/>
        </p:nvSpPr>
        <p:spPr>
          <a:xfrm>
            <a:off x="10992028" y="45907"/>
            <a:ext cx="1160041" cy="4851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4CAE511-02C7-12EE-F353-4572E78F7800}"/>
              </a:ext>
            </a:extLst>
          </p:cNvPr>
          <p:cNvSpPr/>
          <p:nvPr/>
        </p:nvSpPr>
        <p:spPr>
          <a:xfrm>
            <a:off x="3989192" y="259878"/>
            <a:ext cx="446171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BISECTINGKMEANS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4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FC6F5FF-C06A-8F5F-BE69-EA6FC3FE652F}"/>
              </a:ext>
            </a:extLst>
          </p:cNvPr>
          <p:cNvSpPr/>
          <p:nvPr/>
        </p:nvSpPr>
        <p:spPr>
          <a:xfrm>
            <a:off x="678180" y="1257301"/>
            <a:ext cx="11026140" cy="27279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09F04E4-3C04-1C14-2D0C-913E5CF91C9B}"/>
              </a:ext>
            </a:extLst>
          </p:cNvPr>
          <p:cNvSpPr/>
          <p:nvPr/>
        </p:nvSpPr>
        <p:spPr>
          <a:xfrm>
            <a:off x="5250179" y="1016000"/>
            <a:ext cx="187452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MÉTRIQUES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4328159" y="264760"/>
            <a:ext cx="37185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DU MODÈLE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D83E919-319F-CE6D-710F-2E63B0127AF9}"/>
              </a:ext>
            </a:extLst>
          </p:cNvPr>
          <p:cNvSpPr/>
          <p:nvPr/>
        </p:nvSpPr>
        <p:spPr>
          <a:xfrm>
            <a:off x="3810000" y="4845928"/>
            <a:ext cx="4847771" cy="1115452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ED21AB-1A64-464F-FB49-08345B74806E}"/>
              </a:ext>
            </a:extLst>
          </p:cNvPr>
          <p:cNvSpPr/>
          <p:nvPr/>
        </p:nvSpPr>
        <p:spPr>
          <a:xfrm>
            <a:off x="4748166" y="4604628"/>
            <a:ext cx="2878546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MODÈLE RETENU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62B5A5-A4C8-5374-26FE-0AA20E756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82" y="1887721"/>
            <a:ext cx="10693738" cy="1509851"/>
          </a:xfrm>
          <a:prstGeom prst="rect">
            <a:avLst/>
          </a:prstGeom>
        </p:spPr>
      </p:pic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2A058908-E782-24B2-B5E2-8BB3F27ADAD2}"/>
              </a:ext>
            </a:extLst>
          </p:cNvPr>
          <p:cNvSpPr/>
          <p:nvPr/>
        </p:nvSpPr>
        <p:spPr>
          <a:xfrm>
            <a:off x="4004300" y="5180794"/>
            <a:ext cx="4427235" cy="6003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ou </a:t>
            </a:r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  <a:endParaRPr lang="fr-FR" sz="24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457B96E8-8A45-2CE4-2C51-ED89D3E00AB1}"/>
              </a:ext>
            </a:extLst>
          </p:cNvPr>
          <p:cNvSpPr/>
          <p:nvPr/>
        </p:nvSpPr>
        <p:spPr>
          <a:xfrm>
            <a:off x="10992028" y="45907"/>
            <a:ext cx="1160041" cy="4851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</a:t>
            </a:r>
          </a:p>
        </p:txBody>
      </p:sp>
    </p:spTree>
    <p:extLst>
      <p:ext uri="{BB962C8B-B14F-4D97-AF65-F5344CB8AC3E}">
        <p14:creationId xmlns:p14="http://schemas.microsoft.com/office/powerpoint/2010/main" val="188059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5">
            <a:extLst>
              <a:ext uri="{FF2B5EF4-FFF2-40B4-BE49-F238E27FC236}">
                <a16:creationId xmlns:a16="http://schemas.microsoft.com/office/drawing/2014/main" id="{A3C9B3DB-AAFB-A07A-7F16-0B30C3E9BA43}"/>
              </a:ext>
            </a:extLst>
          </p:cNvPr>
          <p:cNvSpPr txBox="1">
            <a:spLocks/>
          </p:cNvSpPr>
          <p:nvPr/>
        </p:nvSpPr>
        <p:spPr>
          <a:xfrm>
            <a:off x="894092" y="605530"/>
            <a:ext cx="3084476" cy="7477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48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sp>
        <p:nvSpPr>
          <p:cNvPr id="5" name="Google Shape;1054;p33">
            <a:extLst>
              <a:ext uri="{FF2B5EF4-FFF2-40B4-BE49-F238E27FC236}">
                <a16:creationId xmlns:a16="http://schemas.microsoft.com/office/drawing/2014/main" id="{3EC42A3B-63B5-0FC0-C8CC-128295C49BB7}"/>
              </a:ext>
            </a:extLst>
          </p:cNvPr>
          <p:cNvSpPr txBox="1">
            <a:spLocks/>
          </p:cNvSpPr>
          <p:nvPr/>
        </p:nvSpPr>
        <p:spPr>
          <a:xfrm>
            <a:off x="1983963" y="212294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</a:p>
        </p:txBody>
      </p:sp>
      <p:sp>
        <p:nvSpPr>
          <p:cNvPr id="6" name="Google Shape;1055;p33">
            <a:extLst>
              <a:ext uri="{FF2B5EF4-FFF2-40B4-BE49-F238E27FC236}">
                <a16:creationId xmlns:a16="http://schemas.microsoft.com/office/drawing/2014/main" id="{DF7F97CB-FB9F-798C-E691-B4D47E66EF77}"/>
              </a:ext>
            </a:extLst>
          </p:cNvPr>
          <p:cNvSpPr txBox="1">
            <a:spLocks/>
          </p:cNvSpPr>
          <p:nvPr/>
        </p:nvSpPr>
        <p:spPr>
          <a:xfrm>
            <a:off x="1983963" y="297119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</a:p>
        </p:txBody>
      </p:sp>
      <p:sp>
        <p:nvSpPr>
          <p:cNvPr id="7" name="Google Shape;1056;p33">
            <a:extLst>
              <a:ext uri="{FF2B5EF4-FFF2-40B4-BE49-F238E27FC236}">
                <a16:creationId xmlns:a16="http://schemas.microsoft.com/office/drawing/2014/main" id="{93EA7901-94C4-E26C-4BE2-D08E0A4C5704}"/>
              </a:ext>
            </a:extLst>
          </p:cNvPr>
          <p:cNvSpPr txBox="1">
            <a:spLocks/>
          </p:cNvSpPr>
          <p:nvPr/>
        </p:nvSpPr>
        <p:spPr>
          <a:xfrm>
            <a:off x="1983963" y="3758490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03</a:t>
            </a:r>
          </a:p>
        </p:txBody>
      </p:sp>
      <p:sp>
        <p:nvSpPr>
          <p:cNvPr id="8" name="Google Shape;1057;p33">
            <a:extLst>
              <a:ext uri="{FF2B5EF4-FFF2-40B4-BE49-F238E27FC236}">
                <a16:creationId xmlns:a16="http://schemas.microsoft.com/office/drawing/2014/main" id="{B7EF9765-32BA-D89B-0992-0CEE85854681}"/>
              </a:ext>
            </a:extLst>
          </p:cNvPr>
          <p:cNvSpPr txBox="1">
            <a:spLocks/>
          </p:cNvSpPr>
          <p:nvPr/>
        </p:nvSpPr>
        <p:spPr>
          <a:xfrm>
            <a:off x="1983963" y="4583885"/>
            <a:ext cx="1152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</a:p>
        </p:txBody>
      </p:sp>
      <p:sp>
        <p:nvSpPr>
          <p:cNvPr id="9" name="Google Shape;1058;p33">
            <a:extLst>
              <a:ext uri="{FF2B5EF4-FFF2-40B4-BE49-F238E27FC236}">
                <a16:creationId xmlns:a16="http://schemas.microsoft.com/office/drawing/2014/main" id="{8F2B6796-95AF-4FEE-0012-CEFB0F4FC9A4}"/>
              </a:ext>
            </a:extLst>
          </p:cNvPr>
          <p:cNvSpPr txBox="1">
            <a:spLocks/>
          </p:cNvSpPr>
          <p:nvPr/>
        </p:nvSpPr>
        <p:spPr>
          <a:xfrm>
            <a:off x="3048062" y="2122640"/>
            <a:ext cx="5397438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10" name="Google Shape;1059;p33">
            <a:extLst>
              <a:ext uri="{FF2B5EF4-FFF2-40B4-BE49-F238E27FC236}">
                <a16:creationId xmlns:a16="http://schemas.microsoft.com/office/drawing/2014/main" id="{5042A048-9921-0C5E-39DF-45BC61776DA7}"/>
              </a:ext>
            </a:extLst>
          </p:cNvPr>
          <p:cNvSpPr txBox="1">
            <a:spLocks/>
          </p:cNvSpPr>
          <p:nvPr/>
        </p:nvSpPr>
        <p:spPr>
          <a:xfrm>
            <a:off x="3048061" y="3764540"/>
            <a:ext cx="740086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Tests des modèles de clustering</a:t>
            </a:r>
          </a:p>
        </p:txBody>
      </p:sp>
      <p:sp>
        <p:nvSpPr>
          <p:cNvPr id="11" name="Google Shape;1060;p33">
            <a:extLst>
              <a:ext uri="{FF2B5EF4-FFF2-40B4-BE49-F238E27FC236}">
                <a16:creationId xmlns:a16="http://schemas.microsoft.com/office/drawing/2014/main" id="{371114AF-5B1A-D718-FDB8-DB73243F8FCB}"/>
              </a:ext>
            </a:extLst>
          </p:cNvPr>
          <p:cNvSpPr txBox="1">
            <a:spLocks/>
          </p:cNvSpPr>
          <p:nvPr/>
        </p:nvSpPr>
        <p:spPr>
          <a:xfrm>
            <a:off x="3048062" y="2965815"/>
            <a:ext cx="83628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12" name="Google Shape;1061;p33">
            <a:extLst>
              <a:ext uri="{FF2B5EF4-FFF2-40B4-BE49-F238E27FC236}">
                <a16:creationId xmlns:a16="http://schemas.microsoft.com/office/drawing/2014/main" id="{99510B1D-23B5-318D-F89B-E350111EF5D7}"/>
              </a:ext>
            </a:extLst>
          </p:cNvPr>
          <p:cNvSpPr txBox="1">
            <a:spLocks/>
          </p:cNvSpPr>
          <p:nvPr/>
        </p:nvSpPr>
        <p:spPr>
          <a:xfrm>
            <a:off x="3048062" y="4582315"/>
            <a:ext cx="6505513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 mise à jour</a:t>
            </a:r>
          </a:p>
        </p:txBody>
      </p:sp>
      <p:sp>
        <p:nvSpPr>
          <p:cNvPr id="13" name="Google Shape;1062;p33">
            <a:extLst>
              <a:ext uri="{FF2B5EF4-FFF2-40B4-BE49-F238E27FC236}">
                <a16:creationId xmlns:a16="http://schemas.microsoft.com/office/drawing/2014/main" id="{CD9F2E3B-10F0-C830-31B7-45C2815F0220}"/>
              </a:ext>
            </a:extLst>
          </p:cNvPr>
          <p:cNvSpPr/>
          <p:nvPr/>
        </p:nvSpPr>
        <p:spPr>
          <a:xfrm>
            <a:off x="963729" y="3642880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63;p33">
            <a:extLst>
              <a:ext uri="{FF2B5EF4-FFF2-40B4-BE49-F238E27FC236}">
                <a16:creationId xmlns:a16="http://schemas.microsoft.com/office/drawing/2014/main" id="{F62DCF2E-F42E-1E53-ED15-56F99181A51C}"/>
              </a:ext>
            </a:extLst>
          </p:cNvPr>
          <p:cNvSpPr/>
          <p:nvPr/>
        </p:nvSpPr>
        <p:spPr>
          <a:xfrm>
            <a:off x="952486" y="2839751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064;p33">
            <a:extLst>
              <a:ext uri="{FF2B5EF4-FFF2-40B4-BE49-F238E27FC236}">
                <a16:creationId xmlns:a16="http://schemas.microsoft.com/office/drawing/2014/main" id="{B249DF8D-595D-1F10-F4DC-F67D98FB12B1}"/>
              </a:ext>
            </a:extLst>
          </p:cNvPr>
          <p:cNvSpPr/>
          <p:nvPr/>
        </p:nvSpPr>
        <p:spPr>
          <a:xfrm>
            <a:off x="963729" y="4468832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066;p33">
            <a:extLst>
              <a:ext uri="{FF2B5EF4-FFF2-40B4-BE49-F238E27FC236}">
                <a16:creationId xmlns:a16="http://schemas.microsoft.com/office/drawing/2014/main" id="{7A499C28-68B0-280C-9874-5FD0587C4FF7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651029" y="3986530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" name="Google Shape;1067;p33">
            <a:extLst>
              <a:ext uri="{FF2B5EF4-FFF2-40B4-BE49-F238E27FC236}">
                <a16:creationId xmlns:a16="http://schemas.microsoft.com/office/drawing/2014/main" id="{EB223FF2-4E9F-A020-817D-B88B6D703C8C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639786" y="3183401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" name="Google Shape;1068;p33">
            <a:extLst>
              <a:ext uri="{FF2B5EF4-FFF2-40B4-BE49-F238E27FC236}">
                <a16:creationId xmlns:a16="http://schemas.microsoft.com/office/drawing/2014/main" id="{6C590CF1-3D51-D094-72EF-ED80C0030FF2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1651029" y="4812482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1057;p33">
            <a:extLst>
              <a:ext uri="{FF2B5EF4-FFF2-40B4-BE49-F238E27FC236}">
                <a16:creationId xmlns:a16="http://schemas.microsoft.com/office/drawing/2014/main" id="{E687F12C-2BC1-1B3C-57BB-1362E4B3B897}"/>
              </a:ext>
            </a:extLst>
          </p:cNvPr>
          <p:cNvSpPr txBox="1">
            <a:spLocks/>
          </p:cNvSpPr>
          <p:nvPr/>
        </p:nvSpPr>
        <p:spPr>
          <a:xfrm>
            <a:off x="1983813" y="5427824"/>
            <a:ext cx="1152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 ExtraBold"/>
              <a:buNone/>
              <a:defRPr sz="2500" b="1" i="0" u="none" strike="noStrike" cap="none">
                <a:solidFill>
                  <a:schemeClr val="lt2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4400" b="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</a:p>
        </p:txBody>
      </p:sp>
      <p:sp>
        <p:nvSpPr>
          <p:cNvPr id="20" name="Google Shape;1065;p33">
            <a:extLst>
              <a:ext uri="{FF2B5EF4-FFF2-40B4-BE49-F238E27FC236}">
                <a16:creationId xmlns:a16="http://schemas.microsoft.com/office/drawing/2014/main" id="{9E6BDA25-8B77-7071-2838-51E0C3B50F22}"/>
              </a:ext>
            </a:extLst>
          </p:cNvPr>
          <p:cNvSpPr/>
          <p:nvPr/>
        </p:nvSpPr>
        <p:spPr>
          <a:xfrm>
            <a:off x="952563" y="2002959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1069;p33">
            <a:extLst>
              <a:ext uri="{FF2B5EF4-FFF2-40B4-BE49-F238E27FC236}">
                <a16:creationId xmlns:a16="http://schemas.microsoft.com/office/drawing/2014/main" id="{AFB853BC-6917-F797-8BBE-6E5609D49C5F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639863" y="2346609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Google Shape;1070;p33">
            <a:extLst>
              <a:ext uri="{FF2B5EF4-FFF2-40B4-BE49-F238E27FC236}">
                <a16:creationId xmlns:a16="http://schemas.microsoft.com/office/drawing/2014/main" id="{D77B0AF4-9946-3415-9E8B-7122BDB5CCD8}"/>
              </a:ext>
            </a:extLst>
          </p:cNvPr>
          <p:cNvSpPr/>
          <p:nvPr/>
        </p:nvSpPr>
        <p:spPr>
          <a:xfrm>
            <a:off x="897195" y="2150433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10630;p65">
            <a:extLst>
              <a:ext uri="{FF2B5EF4-FFF2-40B4-BE49-F238E27FC236}">
                <a16:creationId xmlns:a16="http://schemas.microsoft.com/office/drawing/2014/main" id="{A1C57CB7-F1D2-1B89-7C7F-234ED4E6A76F}"/>
              </a:ext>
            </a:extLst>
          </p:cNvPr>
          <p:cNvGrpSpPr/>
          <p:nvPr/>
        </p:nvGrpSpPr>
        <p:grpSpPr>
          <a:xfrm>
            <a:off x="1130249" y="4630223"/>
            <a:ext cx="353145" cy="351998"/>
            <a:chOff x="852385" y="1510916"/>
            <a:chExt cx="353145" cy="351998"/>
          </a:xfrm>
          <a:solidFill>
            <a:srgbClr val="44546A"/>
          </a:solidFill>
        </p:grpSpPr>
        <p:sp>
          <p:nvSpPr>
            <p:cNvPr id="24" name="Google Shape;10631;p65">
              <a:extLst>
                <a:ext uri="{FF2B5EF4-FFF2-40B4-BE49-F238E27FC236}">
                  <a16:creationId xmlns:a16="http://schemas.microsoft.com/office/drawing/2014/main" id="{0AFDEAD1-BEC8-5303-FDA4-9085807592F1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32;p65">
              <a:extLst>
                <a:ext uri="{FF2B5EF4-FFF2-40B4-BE49-F238E27FC236}">
                  <a16:creationId xmlns:a16="http://schemas.microsoft.com/office/drawing/2014/main" id="{9D5DDF36-B7DD-81B0-D1C3-07E6930761D9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33;p65">
              <a:extLst>
                <a:ext uri="{FF2B5EF4-FFF2-40B4-BE49-F238E27FC236}">
                  <a16:creationId xmlns:a16="http://schemas.microsoft.com/office/drawing/2014/main" id="{23D10477-2F26-177A-5CCA-C2BAC3625F5A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084;p67">
            <a:extLst>
              <a:ext uri="{FF2B5EF4-FFF2-40B4-BE49-F238E27FC236}">
                <a16:creationId xmlns:a16="http://schemas.microsoft.com/office/drawing/2014/main" id="{DB7B1D90-0A7A-7501-A0F0-F2DFEDC0C066}"/>
              </a:ext>
            </a:extLst>
          </p:cNvPr>
          <p:cNvGrpSpPr/>
          <p:nvPr/>
        </p:nvGrpSpPr>
        <p:grpSpPr>
          <a:xfrm>
            <a:off x="1100487" y="3042558"/>
            <a:ext cx="370814" cy="307359"/>
            <a:chOff x="1737258" y="1988371"/>
            <a:chExt cx="370814" cy="307359"/>
          </a:xfrm>
          <a:solidFill>
            <a:srgbClr val="44546A"/>
          </a:solidFill>
        </p:grpSpPr>
        <p:sp>
          <p:nvSpPr>
            <p:cNvPr id="28" name="Google Shape;12085;p67">
              <a:extLst>
                <a:ext uri="{FF2B5EF4-FFF2-40B4-BE49-F238E27FC236}">
                  <a16:creationId xmlns:a16="http://schemas.microsoft.com/office/drawing/2014/main" id="{2646F148-A4D4-5517-84B4-4FE841FB30D1}"/>
                </a:ext>
              </a:extLst>
            </p:cNvPr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86;p67">
              <a:extLst>
                <a:ext uri="{FF2B5EF4-FFF2-40B4-BE49-F238E27FC236}">
                  <a16:creationId xmlns:a16="http://schemas.microsoft.com/office/drawing/2014/main" id="{442D30B5-9E4B-1B03-AB31-0B6AC170F6A2}"/>
                </a:ext>
              </a:extLst>
            </p:cNvPr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87;p67">
              <a:extLst>
                <a:ext uri="{FF2B5EF4-FFF2-40B4-BE49-F238E27FC236}">
                  <a16:creationId xmlns:a16="http://schemas.microsoft.com/office/drawing/2014/main" id="{42382A71-0E7F-40E4-E1B0-1ECAE0FE8421}"/>
                </a:ext>
              </a:extLst>
            </p:cNvPr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88;p67">
              <a:extLst>
                <a:ext uri="{FF2B5EF4-FFF2-40B4-BE49-F238E27FC236}">
                  <a16:creationId xmlns:a16="http://schemas.microsoft.com/office/drawing/2014/main" id="{4A10FCCF-7FD9-C2E6-4743-AE7451CFFC72}"/>
                </a:ext>
              </a:extLst>
            </p:cNvPr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027;p64">
            <a:extLst>
              <a:ext uri="{FF2B5EF4-FFF2-40B4-BE49-F238E27FC236}">
                <a16:creationId xmlns:a16="http://schemas.microsoft.com/office/drawing/2014/main" id="{A88B0E21-688E-14EB-C887-400BFDF0331B}"/>
              </a:ext>
            </a:extLst>
          </p:cNvPr>
          <p:cNvGrpSpPr/>
          <p:nvPr/>
        </p:nvGrpSpPr>
        <p:grpSpPr>
          <a:xfrm>
            <a:off x="1121431" y="3786560"/>
            <a:ext cx="370930" cy="370549"/>
            <a:chOff x="2497275" y="2744159"/>
            <a:chExt cx="370930" cy="370549"/>
          </a:xfrm>
          <a:solidFill>
            <a:srgbClr val="44546A"/>
          </a:solidFill>
        </p:grpSpPr>
        <p:sp>
          <p:nvSpPr>
            <p:cNvPr id="33" name="Google Shape;10028;p64">
              <a:extLst>
                <a:ext uri="{FF2B5EF4-FFF2-40B4-BE49-F238E27FC236}">
                  <a16:creationId xmlns:a16="http://schemas.microsoft.com/office/drawing/2014/main" id="{6783C6FF-6666-50C8-7E2C-E0A9B58609A6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29;p64">
              <a:extLst>
                <a:ext uri="{FF2B5EF4-FFF2-40B4-BE49-F238E27FC236}">
                  <a16:creationId xmlns:a16="http://schemas.microsoft.com/office/drawing/2014/main" id="{91D5C0CC-EF8C-3660-5C6B-DD6CD6C3A720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30;p64">
              <a:extLst>
                <a:ext uri="{FF2B5EF4-FFF2-40B4-BE49-F238E27FC236}">
                  <a16:creationId xmlns:a16="http://schemas.microsoft.com/office/drawing/2014/main" id="{0C9EAD4C-65B3-DDEE-D49F-E6B67A02D411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31;p64">
              <a:extLst>
                <a:ext uri="{FF2B5EF4-FFF2-40B4-BE49-F238E27FC236}">
                  <a16:creationId xmlns:a16="http://schemas.microsoft.com/office/drawing/2014/main" id="{D1C9BD56-3914-EF23-D40B-9F44610DBA06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2;p64">
              <a:extLst>
                <a:ext uri="{FF2B5EF4-FFF2-40B4-BE49-F238E27FC236}">
                  <a16:creationId xmlns:a16="http://schemas.microsoft.com/office/drawing/2014/main" id="{9CAB0E70-BCF9-657F-9116-EB231E3B0852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3;p64">
              <a:extLst>
                <a:ext uri="{FF2B5EF4-FFF2-40B4-BE49-F238E27FC236}">
                  <a16:creationId xmlns:a16="http://schemas.microsoft.com/office/drawing/2014/main" id="{CBC31B6E-88F5-3C8C-B7A9-1F2024ABEB3B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0784;p66">
            <a:extLst>
              <a:ext uri="{FF2B5EF4-FFF2-40B4-BE49-F238E27FC236}">
                <a16:creationId xmlns:a16="http://schemas.microsoft.com/office/drawing/2014/main" id="{14C8A58E-C225-8CB8-3B04-044E4481BD97}"/>
              </a:ext>
            </a:extLst>
          </p:cNvPr>
          <p:cNvGrpSpPr/>
          <p:nvPr/>
        </p:nvGrpSpPr>
        <p:grpSpPr>
          <a:xfrm>
            <a:off x="1170383" y="2157342"/>
            <a:ext cx="251660" cy="350166"/>
            <a:chOff x="910723" y="1508212"/>
            <a:chExt cx="251660" cy="350166"/>
          </a:xfrm>
          <a:solidFill>
            <a:srgbClr val="44546A"/>
          </a:solidFill>
        </p:grpSpPr>
        <p:sp>
          <p:nvSpPr>
            <p:cNvPr id="40" name="Google Shape;10785;p66">
              <a:extLst>
                <a:ext uri="{FF2B5EF4-FFF2-40B4-BE49-F238E27FC236}">
                  <a16:creationId xmlns:a16="http://schemas.microsoft.com/office/drawing/2014/main" id="{2C7B8DAC-AABC-E20A-5A1A-8C090609EA39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86;p66">
              <a:extLst>
                <a:ext uri="{FF2B5EF4-FFF2-40B4-BE49-F238E27FC236}">
                  <a16:creationId xmlns:a16="http://schemas.microsoft.com/office/drawing/2014/main" id="{710A957B-10D8-94CC-C7E4-84BAC7DFB003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87;p66">
              <a:extLst>
                <a:ext uri="{FF2B5EF4-FFF2-40B4-BE49-F238E27FC236}">
                  <a16:creationId xmlns:a16="http://schemas.microsoft.com/office/drawing/2014/main" id="{E78FE258-CA3A-B231-64F8-0B9059C44C12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88;p66">
              <a:extLst>
                <a:ext uri="{FF2B5EF4-FFF2-40B4-BE49-F238E27FC236}">
                  <a16:creationId xmlns:a16="http://schemas.microsoft.com/office/drawing/2014/main" id="{C072E896-B6DF-04E0-B8CA-C5201F3E6A99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89;p66">
              <a:extLst>
                <a:ext uri="{FF2B5EF4-FFF2-40B4-BE49-F238E27FC236}">
                  <a16:creationId xmlns:a16="http://schemas.microsoft.com/office/drawing/2014/main" id="{AC132D11-A060-45B0-B202-F1C8DFBAC30D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90;p66">
              <a:extLst>
                <a:ext uri="{FF2B5EF4-FFF2-40B4-BE49-F238E27FC236}">
                  <a16:creationId xmlns:a16="http://schemas.microsoft.com/office/drawing/2014/main" id="{D319E191-D749-65BD-DC9D-0BD9E0C9B282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791;p66">
              <a:extLst>
                <a:ext uri="{FF2B5EF4-FFF2-40B4-BE49-F238E27FC236}">
                  <a16:creationId xmlns:a16="http://schemas.microsoft.com/office/drawing/2014/main" id="{D4BA2EC0-FD1D-923F-2ABB-AE65A79F39D9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92;p66">
              <a:extLst>
                <a:ext uri="{FF2B5EF4-FFF2-40B4-BE49-F238E27FC236}">
                  <a16:creationId xmlns:a16="http://schemas.microsoft.com/office/drawing/2014/main" id="{1DBC63EA-E950-0D2E-E0D2-A893D1B2E8F4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793;p66">
              <a:extLst>
                <a:ext uri="{FF2B5EF4-FFF2-40B4-BE49-F238E27FC236}">
                  <a16:creationId xmlns:a16="http://schemas.microsoft.com/office/drawing/2014/main" id="{FC4F66A9-1CFE-04AF-1C4A-C519D1C51DCD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794;p66">
              <a:extLst>
                <a:ext uri="{FF2B5EF4-FFF2-40B4-BE49-F238E27FC236}">
                  <a16:creationId xmlns:a16="http://schemas.microsoft.com/office/drawing/2014/main" id="{819D8ADF-177A-66BE-D501-3FC94E7CA3E6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795;p66">
              <a:extLst>
                <a:ext uri="{FF2B5EF4-FFF2-40B4-BE49-F238E27FC236}">
                  <a16:creationId xmlns:a16="http://schemas.microsoft.com/office/drawing/2014/main" id="{C1C33937-5AF4-323E-48B2-A9C1F9DC841E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96;p66">
              <a:extLst>
                <a:ext uri="{FF2B5EF4-FFF2-40B4-BE49-F238E27FC236}">
                  <a16:creationId xmlns:a16="http://schemas.microsoft.com/office/drawing/2014/main" id="{3F12E208-4849-2662-ED03-AE6D5C254000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97;p66">
              <a:extLst>
                <a:ext uri="{FF2B5EF4-FFF2-40B4-BE49-F238E27FC236}">
                  <a16:creationId xmlns:a16="http://schemas.microsoft.com/office/drawing/2014/main" id="{96F3735F-64BC-9C76-018D-672A8DA842FE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98;p66">
              <a:extLst>
                <a:ext uri="{FF2B5EF4-FFF2-40B4-BE49-F238E27FC236}">
                  <a16:creationId xmlns:a16="http://schemas.microsoft.com/office/drawing/2014/main" id="{51EDD1CE-BA41-1F8B-B6AD-881D1707C2D7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99;p66">
              <a:extLst>
                <a:ext uri="{FF2B5EF4-FFF2-40B4-BE49-F238E27FC236}">
                  <a16:creationId xmlns:a16="http://schemas.microsoft.com/office/drawing/2014/main" id="{AE652567-1C6A-EF36-ADE1-BB2DD2F8124E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00;p66">
              <a:extLst>
                <a:ext uri="{FF2B5EF4-FFF2-40B4-BE49-F238E27FC236}">
                  <a16:creationId xmlns:a16="http://schemas.microsoft.com/office/drawing/2014/main" id="{05E2F572-6773-356C-015F-C3900F7F07EA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01;p66">
              <a:extLst>
                <a:ext uri="{FF2B5EF4-FFF2-40B4-BE49-F238E27FC236}">
                  <a16:creationId xmlns:a16="http://schemas.microsoft.com/office/drawing/2014/main" id="{F43DE47D-578E-96F1-3C97-BD10E41947A1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061;p33">
            <a:extLst>
              <a:ext uri="{FF2B5EF4-FFF2-40B4-BE49-F238E27FC236}">
                <a16:creationId xmlns:a16="http://schemas.microsoft.com/office/drawing/2014/main" id="{E1DEF109-2ACB-F723-EBEE-F23C56F2004A}"/>
              </a:ext>
            </a:extLst>
          </p:cNvPr>
          <p:cNvSpPr txBox="1">
            <a:spLocks/>
          </p:cNvSpPr>
          <p:nvPr/>
        </p:nvSpPr>
        <p:spPr>
          <a:xfrm>
            <a:off x="3048062" y="5436027"/>
            <a:ext cx="6394388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 perspectives</a:t>
            </a:r>
          </a:p>
        </p:txBody>
      </p:sp>
      <p:sp>
        <p:nvSpPr>
          <p:cNvPr id="59" name="Google Shape;1065;p33">
            <a:extLst>
              <a:ext uri="{FF2B5EF4-FFF2-40B4-BE49-F238E27FC236}">
                <a16:creationId xmlns:a16="http://schemas.microsoft.com/office/drawing/2014/main" id="{9BD60659-B8D9-587F-CB97-72C465D5F094}"/>
              </a:ext>
            </a:extLst>
          </p:cNvPr>
          <p:cNvSpPr/>
          <p:nvPr/>
        </p:nvSpPr>
        <p:spPr>
          <a:xfrm>
            <a:off x="949460" y="5310578"/>
            <a:ext cx="687300" cy="687300"/>
          </a:xfrm>
          <a:prstGeom prst="ellipse">
            <a:avLst/>
          </a:prstGeom>
          <a:solidFill>
            <a:srgbClr val="3A3939">
              <a:alpha val="13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1069;p33">
            <a:extLst>
              <a:ext uri="{FF2B5EF4-FFF2-40B4-BE49-F238E27FC236}">
                <a16:creationId xmlns:a16="http://schemas.microsoft.com/office/drawing/2014/main" id="{7D2F69C3-6A2B-96AE-BB11-5AAF1A9B2303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636760" y="5654228"/>
            <a:ext cx="343800" cy="0"/>
          </a:xfrm>
          <a:prstGeom prst="straightConnector1">
            <a:avLst/>
          </a:prstGeom>
          <a:noFill/>
          <a:ln w="12700" cap="flat" cmpd="sng">
            <a:solidFill>
              <a:srgbClr val="44546A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1" name="Google Shape;1070;p33">
            <a:extLst>
              <a:ext uri="{FF2B5EF4-FFF2-40B4-BE49-F238E27FC236}">
                <a16:creationId xmlns:a16="http://schemas.microsoft.com/office/drawing/2014/main" id="{4DAEC36B-68E3-8FC4-E2AD-DC61281FBC2A}"/>
              </a:ext>
            </a:extLst>
          </p:cNvPr>
          <p:cNvSpPr/>
          <p:nvPr/>
        </p:nvSpPr>
        <p:spPr>
          <a:xfrm>
            <a:off x="894092" y="5458052"/>
            <a:ext cx="106" cy="954"/>
          </a:xfrm>
          <a:custGeom>
            <a:avLst/>
            <a:gdLst/>
            <a:ahLst/>
            <a:cxnLst/>
            <a:rect l="l" t="t" r="r" b="b"/>
            <a:pathLst>
              <a:path w="1" h="9" extrusionOk="0">
                <a:moveTo>
                  <a:pt x="1" y="9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0375;p65">
            <a:extLst>
              <a:ext uri="{FF2B5EF4-FFF2-40B4-BE49-F238E27FC236}">
                <a16:creationId xmlns:a16="http://schemas.microsoft.com/office/drawing/2014/main" id="{B2EE487C-BEC2-3EB4-059B-FDF67D8F1681}"/>
              </a:ext>
            </a:extLst>
          </p:cNvPr>
          <p:cNvSpPr/>
          <p:nvPr/>
        </p:nvSpPr>
        <p:spPr>
          <a:xfrm flipH="1">
            <a:off x="1083109" y="5474053"/>
            <a:ext cx="398230" cy="385173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74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9DEFDAB5-6FAA-EDA2-066C-58594FEE6994}"/>
              </a:ext>
            </a:extLst>
          </p:cNvPr>
          <p:cNvSpPr/>
          <p:nvPr/>
        </p:nvSpPr>
        <p:spPr>
          <a:xfrm>
            <a:off x="7978345" y="1329741"/>
            <a:ext cx="2738622" cy="506485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E431937D-EF46-86A2-E77A-93096E66B13D}"/>
              </a:ext>
            </a:extLst>
          </p:cNvPr>
          <p:cNvSpPr/>
          <p:nvPr/>
        </p:nvSpPr>
        <p:spPr>
          <a:xfrm>
            <a:off x="2278379" y="1592580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1</a:t>
            </a:r>
            <a:r>
              <a:rPr lang="fr-FR" sz="2400" baseline="30000" dirty="0">
                <a:solidFill>
                  <a:srgbClr val="44546A"/>
                </a:solidFill>
                <a:latin typeface="Bahnschrift" panose="020B0502040204020203" pitchFamily="34" charset="0"/>
              </a:rPr>
              <a:t>er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run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0550EF62-4478-74BB-C726-89892603F257}"/>
              </a:ext>
            </a:extLst>
          </p:cNvPr>
          <p:cNvSpPr/>
          <p:nvPr/>
        </p:nvSpPr>
        <p:spPr>
          <a:xfrm>
            <a:off x="2278379" y="3926599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C51AE-C9C3-F846-A9CB-4CED7408B72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A2724-D9DF-4AD5-6054-60506145982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DB6BE3-87A0-6DB9-AFF0-EFC75D1AA55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936633-87D2-B0BF-D296-0B465E40761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48CDE80-C07C-4857-CAF9-C5E870E1D45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85EC8A-B3B8-8AEB-BECA-94D494AB8201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AD0DA1-8885-AEBC-4756-8F129B2D452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FB5C222-3643-3968-1DFF-21758BC08EC6}"/>
              </a:ext>
            </a:extLst>
          </p:cNvPr>
          <p:cNvSpPr/>
          <p:nvPr/>
        </p:nvSpPr>
        <p:spPr>
          <a:xfrm>
            <a:off x="3368040" y="397641"/>
            <a:ext cx="57378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À L’INITIALISATION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CDA08458-3E35-9956-639C-A9E57FCF8962}"/>
              </a:ext>
            </a:extLst>
          </p:cNvPr>
          <p:cNvSpPr/>
          <p:nvPr/>
        </p:nvSpPr>
        <p:spPr>
          <a:xfrm>
            <a:off x="2423161" y="2044853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endParaRPr lang="fr-FR" sz="2400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Avec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65AAE7BF-0E9F-ED08-614D-352943A657B1}"/>
              </a:ext>
            </a:extLst>
          </p:cNvPr>
          <p:cNvSpPr/>
          <p:nvPr/>
        </p:nvSpPr>
        <p:spPr>
          <a:xfrm>
            <a:off x="2423162" y="291548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b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</a:br>
            <a:r>
              <a:rPr lang="fr-FR" sz="1600" u="sng" dirty="0">
                <a:solidFill>
                  <a:srgbClr val="44546A"/>
                </a:solidFill>
                <a:latin typeface="Bahnschrift" panose="020B0502040204020203" pitchFamily="34" charset="0"/>
              </a:rPr>
              <a:t>Avec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 Random State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7DB1D965-C592-2CC8-E250-3111872F2993}"/>
              </a:ext>
            </a:extLst>
          </p:cNvPr>
          <p:cNvSpPr/>
          <p:nvPr/>
        </p:nvSpPr>
        <p:spPr>
          <a:xfrm>
            <a:off x="2423161" y="439540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endParaRPr lang="fr-FR" sz="2400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A8F9EAA2-3FB3-DCC6-0F32-6F49FF1895F5}"/>
              </a:ext>
            </a:extLst>
          </p:cNvPr>
          <p:cNvSpPr/>
          <p:nvPr/>
        </p:nvSpPr>
        <p:spPr>
          <a:xfrm>
            <a:off x="2423161" y="5266039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27" name="Flèche : en arc 26">
            <a:extLst>
              <a:ext uri="{FF2B5EF4-FFF2-40B4-BE49-F238E27FC236}">
                <a16:creationId xmlns:a16="http://schemas.microsoft.com/office/drawing/2014/main" id="{BB97A8C2-38A7-95D6-D8D2-CF97D36E3364}"/>
              </a:ext>
            </a:extLst>
          </p:cNvPr>
          <p:cNvSpPr/>
          <p:nvPr/>
        </p:nvSpPr>
        <p:spPr>
          <a:xfrm rot="16200000" flipV="1">
            <a:off x="4004308" y="3150866"/>
            <a:ext cx="2948939" cy="2606043"/>
          </a:xfrm>
          <a:prstGeom prst="circularArrow">
            <a:avLst/>
          </a:prstGeom>
          <a:solidFill>
            <a:srgbClr val="D9D9D9"/>
          </a:solidFill>
          <a:ln w="6350">
            <a:solidFill>
              <a:srgbClr val="44546A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6BE29B-7219-CB93-C62B-0E131A36595A}"/>
              </a:ext>
            </a:extLst>
          </p:cNvPr>
          <p:cNvSpPr txBox="1"/>
          <p:nvPr/>
        </p:nvSpPr>
        <p:spPr>
          <a:xfrm>
            <a:off x="5760721" y="4175947"/>
            <a:ext cx="1356154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Adjusted Rand Index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5FED765-4736-6893-70E7-587CDF83B48B}"/>
              </a:ext>
            </a:extLst>
          </p:cNvPr>
          <p:cNvSpPr/>
          <p:nvPr/>
        </p:nvSpPr>
        <p:spPr>
          <a:xfrm rot="5400000">
            <a:off x="3785822" y="2630099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ACE218C5-C27F-2271-66C5-87149B91C1CA}"/>
              </a:ext>
            </a:extLst>
          </p:cNvPr>
          <p:cNvSpPr/>
          <p:nvPr/>
        </p:nvSpPr>
        <p:spPr>
          <a:xfrm rot="5400000">
            <a:off x="3763606" y="4979084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98E17B0C-76DE-ADD6-4516-FEDB1C43D254}"/>
              </a:ext>
            </a:extLst>
          </p:cNvPr>
          <p:cNvSpPr/>
          <p:nvPr/>
        </p:nvSpPr>
        <p:spPr>
          <a:xfrm>
            <a:off x="8165033" y="1843089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 : 0.413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9CBA99F4-4C06-E014-6E11-01EB28153135}"/>
              </a:ext>
            </a:extLst>
          </p:cNvPr>
          <p:cNvSpPr/>
          <p:nvPr/>
        </p:nvSpPr>
        <p:spPr>
          <a:xfrm>
            <a:off x="8165033" y="2298110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2 : 0.468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C6B9BB85-5153-57ED-A64C-D40F7F9AB9EE}"/>
              </a:ext>
            </a:extLst>
          </p:cNvPr>
          <p:cNvSpPr/>
          <p:nvPr/>
        </p:nvSpPr>
        <p:spPr>
          <a:xfrm>
            <a:off x="8165033" y="2753131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3 : 0.409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F908219-61E6-9934-E22C-83FD48A2FF1A}"/>
              </a:ext>
            </a:extLst>
          </p:cNvPr>
          <p:cNvSpPr/>
          <p:nvPr/>
        </p:nvSpPr>
        <p:spPr>
          <a:xfrm>
            <a:off x="8165033" y="3208152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4 : 0.406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FCDBFF43-F2E4-9A0C-A924-FA6B7CB0E076}"/>
              </a:ext>
            </a:extLst>
          </p:cNvPr>
          <p:cNvSpPr/>
          <p:nvPr/>
        </p:nvSpPr>
        <p:spPr>
          <a:xfrm>
            <a:off x="8165033" y="3663173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5 : 0.494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5ABCA283-9553-5DCF-72B2-A48FD7DFD4C8}"/>
              </a:ext>
            </a:extLst>
          </p:cNvPr>
          <p:cNvSpPr/>
          <p:nvPr/>
        </p:nvSpPr>
        <p:spPr>
          <a:xfrm>
            <a:off x="8165033" y="4118194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6 : 0.409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00DCAC37-1A21-D9A0-7A55-51CB510B9BED}"/>
              </a:ext>
            </a:extLst>
          </p:cNvPr>
          <p:cNvSpPr/>
          <p:nvPr/>
        </p:nvSpPr>
        <p:spPr>
          <a:xfrm>
            <a:off x="8165033" y="4573215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7 : 0.494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776CF457-C2FB-222A-2033-97380C6B94CF}"/>
              </a:ext>
            </a:extLst>
          </p:cNvPr>
          <p:cNvSpPr/>
          <p:nvPr/>
        </p:nvSpPr>
        <p:spPr>
          <a:xfrm>
            <a:off x="8165033" y="5028236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8 : 0.406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F8844A40-1223-9483-7B9A-F972C49B56CE}"/>
              </a:ext>
            </a:extLst>
          </p:cNvPr>
          <p:cNvSpPr/>
          <p:nvPr/>
        </p:nvSpPr>
        <p:spPr>
          <a:xfrm>
            <a:off x="8165033" y="5483257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9 : 0.467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ED5A8C45-1A46-333F-CF60-F55EB9955B60}"/>
              </a:ext>
            </a:extLst>
          </p:cNvPr>
          <p:cNvSpPr/>
          <p:nvPr/>
        </p:nvSpPr>
        <p:spPr>
          <a:xfrm>
            <a:off x="8165033" y="5938278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10 : 0.407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823578FE-A669-2CF5-C40A-2906A3171771}"/>
              </a:ext>
            </a:extLst>
          </p:cNvPr>
          <p:cNvSpPr/>
          <p:nvPr/>
        </p:nvSpPr>
        <p:spPr>
          <a:xfrm>
            <a:off x="7230575" y="422335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1D5627BE-47E1-F28B-2F68-04D079D0DC1E}"/>
              </a:ext>
            </a:extLst>
          </p:cNvPr>
          <p:cNvSpPr/>
          <p:nvPr/>
        </p:nvSpPr>
        <p:spPr>
          <a:xfrm>
            <a:off x="10992028" y="45907"/>
            <a:ext cx="1160041" cy="4851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</a:t>
            </a:r>
          </a:p>
        </p:txBody>
      </p:sp>
    </p:spTree>
    <p:extLst>
      <p:ext uri="{BB962C8B-B14F-4D97-AF65-F5344CB8AC3E}">
        <p14:creationId xmlns:p14="http://schemas.microsoft.com/office/powerpoint/2010/main" val="33161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A076E-5F3F-E03A-D411-A54F5482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FE1AF3AF-5048-B51B-90D8-DDA155278AA7}"/>
              </a:ext>
            </a:extLst>
          </p:cNvPr>
          <p:cNvSpPr/>
          <p:nvPr/>
        </p:nvSpPr>
        <p:spPr>
          <a:xfrm>
            <a:off x="7978345" y="1329741"/>
            <a:ext cx="2738622" cy="506485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30A1569D-E28F-1925-561A-CCD480FEFD42}"/>
              </a:ext>
            </a:extLst>
          </p:cNvPr>
          <p:cNvSpPr/>
          <p:nvPr/>
        </p:nvSpPr>
        <p:spPr>
          <a:xfrm>
            <a:off x="2278379" y="1592580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1</a:t>
            </a:r>
            <a:r>
              <a:rPr lang="fr-FR" sz="2400" baseline="30000" dirty="0">
                <a:solidFill>
                  <a:srgbClr val="44546A"/>
                </a:solidFill>
                <a:latin typeface="Bahnschrift" panose="020B0502040204020203" pitchFamily="34" charset="0"/>
              </a:rPr>
              <a:t>er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run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A16C262E-F5EF-532C-5A5E-E705DC031E23}"/>
              </a:ext>
            </a:extLst>
          </p:cNvPr>
          <p:cNvSpPr/>
          <p:nvPr/>
        </p:nvSpPr>
        <p:spPr>
          <a:xfrm>
            <a:off x="2278379" y="3926599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CFBF03-AF66-6732-738B-27C5FFAB673C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BC5F7-08D1-64E5-1504-D4CD25C370E5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BD8E054-BBCC-480E-0D76-7319652DA88F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D1FF977-7F16-274A-C673-486D7C0EB94E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ADA218-F482-FEEE-CA8A-EC21F65493BE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3B6622-50D6-B0A2-2AB6-CC504500F538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A2D735-C646-EE75-E964-59BBEA082CC2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BB6F5DF-C476-983E-7EC8-E08F2F0D69F9}"/>
              </a:ext>
            </a:extLst>
          </p:cNvPr>
          <p:cNvSpPr/>
          <p:nvPr/>
        </p:nvSpPr>
        <p:spPr>
          <a:xfrm>
            <a:off x="3368040" y="397641"/>
            <a:ext cx="57378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À L’INITIALISATION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9961D375-522A-7500-254A-C91FA2AC5AC3}"/>
              </a:ext>
            </a:extLst>
          </p:cNvPr>
          <p:cNvSpPr/>
          <p:nvPr/>
        </p:nvSpPr>
        <p:spPr>
          <a:xfrm>
            <a:off x="2423161" y="2044853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Avec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169AD085-D8BB-93DF-0A0A-E9AFB7C82677}"/>
              </a:ext>
            </a:extLst>
          </p:cNvPr>
          <p:cNvSpPr/>
          <p:nvPr/>
        </p:nvSpPr>
        <p:spPr>
          <a:xfrm>
            <a:off x="2423162" y="291548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b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</a:br>
            <a:r>
              <a:rPr lang="fr-FR" sz="1600" u="sng" dirty="0">
                <a:solidFill>
                  <a:srgbClr val="44546A"/>
                </a:solidFill>
                <a:latin typeface="Bahnschrift" panose="020B0502040204020203" pitchFamily="34" charset="0"/>
              </a:rPr>
              <a:t>Avec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 Random State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2E7FEBBA-8448-914B-5E80-FDD98AF0380A}"/>
              </a:ext>
            </a:extLst>
          </p:cNvPr>
          <p:cNvSpPr/>
          <p:nvPr/>
        </p:nvSpPr>
        <p:spPr>
          <a:xfrm>
            <a:off x="2423161" y="439540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F1FCF491-ACED-59F8-9DF0-2DB7001FEC65}"/>
              </a:ext>
            </a:extLst>
          </p:cNvPr>
          <p:cNvSpPr/>
          <p:nvPr/>
        </p:nvSpPr>
        <p:spPr>
          <a:xfrm>
            <a:off x="2423161" y="5266039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27" name="Flèche : en arc 26">
            <a:extLst>
              <a:ext uri="{FF2B5EF4-FFF2-40B4-BE49-F238E27FC236}">
                <a16:creationId xmlns:a16="http://schemas.microsoft.com/office/drawing/2014/main" id="{C243E97D-5628-4B7C-0D51-CBA00EA1B5B9}"/>
              </a:ext>
            </a:extLst>
          </p:cNvPr>
          <p:cNvSpPr/>
          <p:nvPr/>
        </p:nvSpPr>
        <p:spPr>
          <a:xfrm rot="16200000" flipV="1">
            <a:off x="4004308" y="3150866"/>
            <a:ext cx="2948939" cy="2606043"/>
          </a:xfrm>
          <a:prstGeom prst="circularArrow">
            <a:avLst/>
          </a:prstGeom>
          <a:solidFill>
            <a:srgbClr val="D9D9D9"/>
          </a:solidFill>
          <a:ln w="6350">
            <a:solidFill>
              <a:srgbClr val="44546A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5F4FBB5-ABC1-90A8-0489-191C4C5798F3}"/>
              </a:ext>
            </a:extLst>
          </p:cNvPr>
          <p:cNvSpPr txBox="1"/>
          <p:nvPr/>
        </p:nvSpPr>
        <p:spPr>
          <a:xfrm>
            <a:off x="5760721" y="4175947"/>
            <a:ext cx="1356154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Adjusted Rand Index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90D8110D-C155-A914-1FC4-2041CBC6C446}"/>
              </a:ext>
            </a:extLst>
          </p:cNvPr>
          <p:cNvSpPr/>
          <p:nvPr/>
        </p:nvSpPr>
        <p:spPr>
          <a:xfrm rot="5400000">
            <a:off x="3785822" y="2630099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8FB8DD2-473E-AF4C-9F9F-1BAB42FC6240}"/>
              </a:ext>
            </a:extLst>
          </p:cNvPr>
          <p:cNvSpPr/>
          <p:nvPr/>
        </p:nvSpPr>
        <p:spPr>
          <a:xfrm rot="5400000">
            <a:off x="3763606" y="4979084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1B17606B-5717-A920-B9E0-E618C295C860}"/>
              </a:ext>
            </a:extLst>
          </p:cNvPr>
          <p:cNvSpPr/>
          <p:nvPr/>
        </p:nvSpPr>
        <p:spPr>
          <a:xfrm>
            <a:off x="8165033" y="1843089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 : 0.959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A83AF5D6-7B1A-5D3C-E62F-7ECB5CC6EF03}"/>
              </a:ext>
            </a:extLst>
          </p:cNvPr>
          <p:cNvSpPr/>
          <p:nvPr/>
        </p:nvSpPr>
        <p:spPr>
          <a:xfrm>
            <a:off x="8165033" y="2298110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2 : 0.682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D63220E7-B1FA-9BEF-9C02-AB125E1328B8}"/>
              </a:ext>
            </a:extLst>
          </p:cNvPr>
          <p:cNvSpPr/>
          <p:nvPr/>
        </p:nvSpPr>
        <p:spPr>
          <a:xfrm>
            <a:off x="8165033" y="2753131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3 : 0.998</a:t>
            </a: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68146F4D-22D3-421E-400C-4FCDA18E7ADC}"/>
              </a:ext>
            </a:extLst>
          </p:cNvPr>
          <p:cNvSpPr/>
          <p:nvPr/>
        </p:nvSpPr>
        <p:spPr>
          <a:xfrm>
            <a:off x="8165033" y="3208152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4 : 0.990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DC483426-E1EB-2C20-668F-7A3E515D5C47}"/>
              </a:ext>
            </a:extLst>
          </p:cNvPr>
          <p:cNvSpPr/>
          <p:nvPr/>
        </p:nvSpPr>
        <p:spPr>
          <a:xfrm>
            <a:off x="8165033" y="3663173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5 : 0.798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102F3600-43BC-44C3-903F-75637FEA0656}"/>
              </a:ext>
            </a:extLst>
          </p:cNvPr>
          <p:cNvSpPr/>
          <p:nvPr/>
        </p:nvSpPr>
        <p:spPr>
          <a:xfrm>
            <a:off x="8165033" y="4118194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6 : 0.800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70DD4CD7-6F37-56AC-156C-EF6D490ABD33}"/>
              </a:ext>
            </a:extLst>
          </p:cNvPr>
          <p:cNvSpPr/>
          <p:nvPr/>
        </p:nvSpPr>
        <p:spPr>
          <a:xfrm>
            <a:off x="8165033" y="4573215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7 : 0.800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62E032D5-47F8-8723-C16F-941545170E69}"/>
              </a:ext>
            </a:extLst>
          </p:cNvPr>
          <p:cNvSpPr/>
          <p:nvPr/>
        </p:nvSpPr>
        <p:spPr>
          <a:xfrm>
            <a:off x="8165033" y="5028236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8 : 0.974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D77ADD9A-B988-39EB-C2C0-A68D60A2B9B9}"/>
              </a:ext>
            </a:extLst>
          </p:cNvPr>
          <p:cNvSpPr/>
          <p:nvPr/>
        </p:nvSpPr>
        <p:spPr>
          <a:xfrm>
            <a:off x="8165033" y="5483257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9 : 0.999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03C00BC0-09A5-6343-6B24-D5458BD9F8C4}"/>
              </a:ext>
            </a:extLst>
          </p:cNvPr>
          <p:cNvSpPr/>
          <p:nvPr/>
        </p:nvSpPr>
        <p:spPr>
          <a:xfrm>
            <a:off x="8165033" y="5938278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10 : 0.988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C57A2668-6537-904D-A336-F564104A5E50}"/>
              </a:ext>
            </a:extLst>
          </p:cNvPr>
          <p:cNvSpPr/>
          <p:nvPr/>
        </p:nvSpPr>
        <p:spPr>
          <a:xfrm>
            <a:off x="7230575" y="422335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BD0A631D-840E-41DF-2673-260EB3D24C45}"/>
              </a:ext>
            </a:extLst>
          </p:cNvPr>
          <p:cNvSpPr/>
          <p:nvPr/>
        </p:nvSpPr>
        <p:spPr>
          <a:xfrm>
            <a:off x="10992028" y="45907"/>
            <a:ext cx="1160041" cy="4851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</a:t>
            </a:r>
          </a:p>
        </p:txBody>
      </p:sp>
    </p:spTree>
    <p:extLst>
      <p:ext uri="{BB962C8B-B14F-4D97-AF65-F5344CB8AC3E}">
        <p14:creationId xmlns:p14="http://schemas.microsoft.com/office/powerpoint/2010/main" val="3204265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A3F4710-E18F-0A0C-E04F-B2B8093ABC5B}"/>
              </a:ext>
            </a:extLst>
          </p:cNvPr>
          <p:cNvSpPr/>
          <p:nvPr/>
        </p:nvSpPr>
        <p:spPr>
          <a:xfrm>
            <a:off x="2000250" y="283658"/>
            <a:ext cx="81915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 ET RECOMMANDATIONS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3C9FB-C1F7-BB7A-BA09-54356573D895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6F7D3-54D5-6279-114A-AFA6E2EFD871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4CDC6-BFBD-8979-B6FB-53C6EC01D17E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9F6F73-B424-18A9-05D8-E43B186924D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06F557-BCA6-BC7D-8D9D-71489D4C4A1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B41AB36-D3DD-393A-5B82-C5FA8851F69C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AFAF9DB-C7AC-D6B2-8CDC-7A6CC676B344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7D4009BC-559E-8830-ADCF-41E039ACE5D1}"/>
              </a:ext>
            </a:extLst>
          </p:cNvPr>
          <p:cNvSpPr/>
          <p:nvPr/>
        </p:nvSpPr>
        <p:spPr>
          <a:xfrm>
            <a:off x="3856355" y="1212389"/>
            <a:ext cx="2919095" cy="846641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</a:t>
            </a:r>
            <a:r>
              <a:rPr lang="fr-FR" sz="14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Livraisons courtes</a:t>
            </a:r>
          </a:p>
          <a:p>
            <a:r>
              <a:rPr lang="fr-FR" sz="14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</a:t>
            </a:r>
            <a:r>
              <a:rPr lang="fr-FR" sz="14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Commandes récentes</a:t>
            </a:r>
          </a:p>
          <a:p>
            <a:r>
              <a:rPr lang="fr-FR" sz="1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sz="14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Avis positifs</a:t>
            </a:r>
          </a:p>
          <a:p>
            <a:r>
              <a:rPr lang="fr-FR" sz="14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Montants très faibles</a:t>
            </a:r>
            <a:endParaRPr lang="fr-FR" dirty="0">
              <a:solidFill>
                <a:srgbClr val="44546A"/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72469175-FF2D-9776-4417-0D31C616DD42}"/>
              </a:ext>
            </a:extLst>
          </p:cNvPr>
          <p:cNvSpPr/>
          <p:nvPr/>
        </p:nvSpPr>
        <p:spPr>
          <a:xfrm>
            <a:off x="3856355" y="2229314"/>
            <a:ext cx="2919095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Livraisons longues</a:t>
            </a:r>
          </a:p>
          <a:p>
            <a:r>
              <a:rPr lang="fr-FR" sz="16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</a:t>
            </a:r>
            <a:r>
              <a:rPr lang="fr-FR" sz="14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4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récentes</a:t>
            </a:r>
          </a:p>
          <a:p>
            <a:r>
              <a:rPr lang="fr-FR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4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Avis plutôt négatifs</a:t>
            </a:r>
          </a:p>
          <a:p>
            <a:r>
              <a:rPr lang="fr-FR" sz="1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Gros montants</a:t>
            </a:r>
            <a:endParaRPr lang="fr-FR" sz="14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E6F11BB0-3650-A55B-A4FA-92C4BED76839}"/>
              </a:ext>
            </a:extLst>
          </p:cNvPr>
          <p:cNvSpPr/>
          <p:nvPr/>
        </p:nvSpPr>
        <p:spPr>
          <a:xfrm>
            <a:off x="3856354" y="3337585"/>
            <a:ext cx="2919096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Commandes anciennes</a:t>
            </a:r>
          </a:p>
          <a:p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 </a:t>
            </a:r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Montants très faibles</a:t>
            </a:r>
          </a:p>
          <a:p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 </a:t>
            </a:r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Frais de port élevés</a:t>
            </a: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3DBD8360-7EBF-1021-EF2C-1F0F1EA69B04}"/>
              </a:ext>
            </a:extLst>
          </p:cNvPr>
          <p:cNvSpPr/>
          <p:nvPr/>
        </p:nvSpPr>
        <p:spPr>
          <a:xfrm>
            <a:off x="3856354" y="4353851"/>
            <a:ext cx="2919096" cy="1010944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5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5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500" dirty="0">
                <a:solidFill>
                  <a:srgbClr val="44546A"/>
                </a:solidFill>
                <a:latin typeface="Bahnschrift" panose="020B0502040204020203" pitchFamily="34" charset="0"/>
              </a:rPr>
              <a:t>Livraisons longues</a:t>
            </a:r>
          </a:p>
          <a:p>
            <a:r>
              <a:rPr lang="fr-FR" sz="16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</a:t>
            </a:r>
            <a:r>
              <a:rPr lang="fr-FR" sz="15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500" dirty="0">
                <a:solidFill>
                  <a:srgbClr val="44546A"/>
                </a:solidFill>
                <a:latin typeface="Bahnschrift" panose="020B0502040204020203" pitchFamily="34" charset="0"/>
              </a:rPr>
              <a:t>Commandes récentes</a:t>
            </a:r>
          </a:p>
          <a:p>
            <a:r>
              <a:rPr lang="fr-FR" sz="15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5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500" dirty="0">
                <a:solidFill>
                  <a:srgbClr val="44546A"/>
                </a:solidFill>
                <a:latin typeface="Bahnschrift" panose="020B0502040204020203" pitchFamily="34" charset="0"/>
              </a:rPr>
              <a:t>Avis moyens</a:t>
            </a:r>
          </a:p>
          <a:p>
            <a:r>
              <a:rPr lang="fr-FR" sz="15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 </a:t>
            </a:r>
            <a:r>
              <a:rPr lang="fr-FR" sz="1500" dirty="0">
                <a:solidFill>
                  <a:srgbClr val="44546A"/>
                </a:solidFill>
                <a:latin typeface="Bahnschrift" panose="020B0502040204020203" pitchFamily="34" charset="0"/>
              </a:rPr>
              <a:t>Gros montants</a:t>
            </a: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03A6CBE2-9047-470A-B8E8-48D7F55A30DA}"/>
              </a:ext>
            </a:extLst>
          </p:cNvPr>
          <p:cNvSpPr/>
          <p:nvPr/>
        </p:nvSpPr>
        <p:spPr>
          <a:xfrm>
            <a:off x="3856354" y="5468362"/>
            <a:ext cx="2919096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Commandes récentes</a:t>
            </a:r>
          </a:p>
          <a:p>
            <a:r>
              <a:rPr lang="fr-FR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Commandes fréquentes</a:t>
            </a:r>
          </a:p>
          <a:p>
            <a:r>
              <a:rPr lang="fr-FR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6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Montants assez faibles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614DE520-F7BF-925B-EF66-2B54DF0F8A3D}"/>
              </a:ext>
            </a:extLst>
          </p:cNvPr>
          <p:cNvSpPr/>
          <p:nvPr/>
        </p:nvSpPr>
        <p:spPr>
          <a:xfrm>
            <a:off x="3070689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FC9E0064-C172-5EAF-ECF4-74A074001C1B}"/>
              </a:ext>
            </a:extLst>
          </p:cNvPr>
          <p:cNvSpPr/>
          <p:nvPr/>
        </p:nvSpPr>
        <p:spPr>
          <a:xfrm>
            <a:off x="3070689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669441CD-618E-7E2F-58CB-933C5651E81B}"/>
              </a:ext>
            </a:extLst>
          </p:cNvPr>
          <p:cNvSpPr/>
          <p:nvPr/>
        </p:nvSpPr>
        <p:spPr>
          <a:xfrm>
            <a:off x="3070689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18A92CF1-3A44-3166-0508-6FC89506647D}"/>
              </a:ext>
            </a:extLst>
          </p:cNvPr>
          <p:cNvSpPr/>
          <p:nvPr/>
        </p:nvSpPr>
        <p:spPr>
          <a:xfrm>
            <a:off x="3070689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0CBE276B-4CB1-161D-FB86-44B30CEE41CB}"/>
              </a:ext>
            </a:extLst>
          </p:cNvPr>
          <p:cNvSpPr/>
          <p:nvPr/>
        </p:nvSpPr>
        <p:spPr>
          <a:xfrm>
            <a:off x="3070689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07875C4F-4916-69A3-0133-C626F30AE22F}"/>
              </a:ext>
            </a:extLst>
          </p:cNvPr>
          <p:cNvGrpSpPr/>
          <p:nvPr/>
        </p:nvGrpSpPr>
        <p:grpSpPr>
          <a:xfrm>
            <a:off x="689965" y="1072168"/>
            <a:ext cx="2235479" cy="929315"/>
            <a:chOff x="645515" y="1046768"/>
            <a:chExt cx="2235479" cy="929315"/>
          </a:xfrm>
        </p:grpSpPr>
        <p:sp>
          <p:nvSpPr>
            <p:cNvPr id="23" name="Rectangle : avec coins arrondis en diagonale 22">
              <a:extLst>
                <a:ext uri="{FF2B5EF4-FFF2-40B4-BE49-F238E27FC236}">
                  <a16:creationId xmlns:a16="http://schemas.microsoft.com/office/drawing/2014/main" id="{58516AF6-4869-BC7B-B889-950210411C7B}"/>
                </a:ext>
              </a:extLst>
            </p:cNvPr>
            <p:cNvSpPr/>
            <p:nvPr/>
          </p:nvSpPr>
          <p:spPr>
            <a:xfrm>
              <a:off x="916305" y="124545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0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B76ABE36-8897-4571-7D45-CAA3A95EB19F}"/>
                </a:ext>
              </a:extLst>
            </p:cNvPr>
            <p:cNvGrpSpPr/>
            <p:nvPr/>
          </p:nvGrpSpPr>
          <p:grpSpPr>
            <a:xfrm>
              <a:off x="645515" y="1046768"/>
              <a:ext cx="668579" cy="524364"/>
              <a:chOff x="7224471" y="2590504"/>
              <a:chExt cx="668579" cy="524364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AA392D9C-7237-AEF7-5FE0-542F903697B6}"/>
                  </a:ext>
                </a:extLst>
              </p:cNvPr>
              <p:cNvSpPr/>
              <p:nvPr/>
            </p:nvSpPr>
            <p:spPr>
              <a:xfrm>
                <a:off x="7292488" y="259050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516AC1F-43F7-B132-C2B8-D5569D84CF3C}"/>
                  </a:ext>
                </a:extLst>
              </p:cNvPr>
              <p:cNvSpPr txBox="1"/>
              <p:nvPr/>
            </p:nvSpPr>
            <p:spPr>
              <a:xfrm>
                <a:off x="7224471" y="266904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55%</a:t>
                </a:r>
              </a:p>
            </p:txBody>
          </p:sp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12BBA10-C27C-E171-E423-38C0232CE9D6}"/>
              </a:ext>
            </a:extLst>
          </p:cNvPr>
          <p:cNvGrpSpPr/>
          <p:nvPr/>
        </p:nvGrpSpPr>
        <p:grpSpPr>
          <a:xfrm>
            <a:off x="684166" y="2139478"/>
            <a:ext cx="2241278" cy="929315"/>
            <a:chOff x="639716" y="2114078"/>
            <a:chExt cx="2241278" cy="929315"/>
          </a:xfrm>
        </p:grpSpPr>
        <p:sp>
          <p:nvSpPr>
            <p:cNvPr id="24" name="Rectangle : avec coins arrondis en diagonale 23">
              <a:extLst>
                <a:ext uri="{FF2B5EF4-FFF2-40B4-BE49-F238E27FC236}">
                  <a16:creationId xmlns:a16="http://schemas.microsoft.com/office/drawing/2014/main" id="{84A38DC5-CBED-C678-EB62-C39857B2CB31}"/>
                </a:ext>
              </a:extLst>
            </p:cNvPr>
            <p:cNvSpPr/>
            <p:nvPr/>
          </p:nvSpPr>
          <p:spPr>
            <a:xfrm>
              <a:off x="916305" y="231276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FFFB3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1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F463B6E-BF1F-DF3C-80B0-CE14925BC36F}"/>
                </a:ext>
              </a:extLst>
            </p:cNvPr>
            <p:cNvGrpSpPr/>
            <p:nvPr/>
          </p:nvGrpSpPr>
          <p:grpSpPr>
            <a:xfrm>
              <a:off x="639716" y="2114078"/>
              <a:ext cx="668579" cy="524364"/>
              <a:chOff x="7224473" y="3522359"/>
              <a:chExt cx="668579" cy="524364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96E7D004-3A4E-9516-BD76-B26C878CF8E0}"/>
                  </a:ext>
                </a:extLst>
              </p:cNvPr>
              <p:cNvSpPr/>
              <p:nvPr/>
            </p:nvSpPr>
            <p:spPr>
              <a:xfrm>
                <a:off x="7292490" y="3522359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F8A6A37-D6D2-2791-1A4A-A9A4D7099CD1}"/>
                  </a:ext>
                </a:extLst>
              </p:cNvPr>
              <p:cNvSpPr txBox="1"/>
              <p:nvPr/>
            </p:nvSpPr>
            <p:spPr>
              <a:xfrm>
                <a:off x="7224473" y="360090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2%</a:t>
                </a:r>
              </a:p>
            </p:txBody>
          </p:sp>
        </p:grp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0AD970FD-B3D2-DBA9-8DE1-E4E8247CADD0}"/>
              </a:ext>
            </a:extLst>
          </p:cNvPr>
          <p:cNvGrpSpPr/>
          <p:nvPr/>
        </p:nvGrpSpPr>
        <p:grpSpPr>
          <a:xfrm>
            <a:off x="700626" y="3206788"/>
            <a:ext cx="2224818" cy="929315"/>
            <a:chOff x="656176" y="3181388"/>
            <a:chExt cx="2224818" cy="929315"/>
          </a:xfrm>
        </p:grpSpPr>
        <p:sp>
          <p:nvSpPr>
            <p:cNvPr id="25" name="Rectangle : avec coins arrondis en diagonale 24">
              <a:extLst>
                <a:ext uri="{FF2B5EF4-FFF2-40B4-BE49-F238E27FC236}">
                  <a16:creationId xmlns:a16="http://schemas.microsoft.com/office/drawing/2014/main" id="{CB5C434E-3E3A-9088-39F1-E43C63507825}"/>
                </a:ext>
              </a:extLst>
            </p:cNvPr>
            <p:cNvSpPr/>
            <p:nvPr/>
          </p:nvSpPr>
          <p:spPr>
            <a:xfrm>
              <a:off x="916305" y="338007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2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7EA55718-4C0C-1A0C-4566-CE708BFEDE7B}"/>
                </a:ext>
              </a:extLst>
            </p:cNvPr>
            <p:cNvGrpSpPr/>
            <p:nvPr/>
          </p:nvGrpSpPr>
          <p:grpSpPr>
            <a:xfrm>
              <a:off x="656176" y="3181388"/>
              <a:ext cx="668579" cy="524364"/>
              <a:chOff x="7183269" y="4303484"/>
              <a:chExt cx="668579" cy="524364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FE850D48-3B23-C78F-FDA1-429757D3A47D}"/>
                  </a:ext>
                </a:extLst>
              </p:cNvPr>
              <p:cNvSpPr/>
              <p:nvPr/>
            </p:nvSpPr>
            <p:spPr>
              <a:xfrm>
                <a:off x="7251286" y="430348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EFAA1A2-DAE7-F311-9387-CF8A63633844}"/>
                  </a:ext>
                </a:extLst>
              </p:cNvPr>
              <p:cNvSpPr txBox="1"/>
              <p:nvPr/>
            </p:nvSpPr>
            <p:spPr>
              <a:xfrm>
                <a:off x="7183269" y="438202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40%</a:t>
                </a:r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72834793-8269-FFC8-8E46-54A1F93D8287}"/>
              </a:ext>
            </a:extLst>
          </p:cNvPr>
          <p:cNvGrpSpPr/>
          <p:nvPr/>
        </p:nvGrpSpPr>
        <p:grpSpPr>
          <a:xfrm>
            <a:off x="686093" y="4275307"/>
            <a:ext cx="2239351" cy="928106"/>
            <a:chOff x="641643" y="4249907"/>
            <a:chExt cx="2239351" cy="928106"/>
          </a:xfrm>
          <a:solidFill>
            <a:srgbClr val="FF5050"/>
          </a:solidFill>
        </p:grpSpPr>
        <p:sp>
          <p:nvSpPr>
            <p:cNvPr id="26" name="Rectangle : avec coins arrondis en diagonale 25">
              <a:extLst>
                <a:ext uri="{FF2B5EF4-FFF2-40B4-BE49-F238E27FC236}">
                  <a16:creationId xmlns:a16="http://schemas.microsoft.com/office/drawing/2014/main" id="{7021000D-DC90-6D38-FE38-A0A0C98B99BC}"/>
                </a:ext>
              </a:extLst>
            </p:cNvPr>
            <p:cNvSpPr/>
            <p:nvPr/>
          </p:nvSpPr>
          <p:spPr>
            <a:xfrm>
              <a:off x="916305" y="444738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3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F441A74D-6513-5D5D-A99C-C225C46DA5EC}"/>
                </a:ext>
              </a:extLst>
            </p:cNvPr>
            <p:cNvGrpSpPr/>
            <p:nvPr/>
          </p:nvGrpSpPr>
          <p:grpSpPr>
            <a:xfrm>
              <a:off x="641643" y="4249907"/>
              <a:ext cx="668579" cy="524364"/>
              <a:chOff x="7183269" y="5084609"/>
              <a:chExt cx="668579" cy="524364"/>
            </a:xfrm>
            <a:grpFill/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C944A403-9CA9-B76D-3E83-6AAE6FC438E3}"/>
                  </a:ext>
                </a:extLst>
              </p:cNvPr>
              <p:cNvSpPr/>
              <p:nvPr/>
            </p:nvSpPr>
            <p:spPr>
              <a:xfrm>
                <a:off x="7251286" y="5084609"/>
                <a:ext cx="524364" cy="524364"/>
              </a:xfrm>
              <a:prstGeom prst="ellipse">
                <a:avLst/>
              </a:prstGeom>
              <a:grpFill/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7754A94B-FFC3-9288-855D-757869E63775}"/>
                  </a:ext>
                </a:extLst>
              </p:cNvPr>
              <p:cNvSpPr txBox="1"/>
              <p:nvPr/>
            </p:nvSpPr>
            <p:spPr>
              <a:xfrm>
                <a:off x="7183269" y="516315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1%</a:t>
                </a:r>
              </a:p>
            </p:txBody>
          </p:sp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2831A5A0-A6F3-6976-8913-D163F7EA2673}"/>
              </a:ext>
            </a:extLst>
          </p:cNvPr>
          <p:cNvGrpSpPr/>
          <p:nvPr/>
        </p:nvGrpSpPr>
        <p:grpSpPr>
          <a:xfrm>
            <a:off x="688683" y="5339690"/>
            <a:ext cx="2236761" cy="931033"/>
            <a:chOff x="644233" y="5314290"/>
            <a:chExt cx="2236761" cy="931033"/>
          </a:xfrm>
          <a:solidFill>
            <a:schemeClr val="accent1">
              <a:lumMod val="50000"/>
            </a:schemeClr>
          </a:solidFill>
        </p:grpSpPr>
        <p:sp>
          <p:nvSpPr>
            <p:cNvPr id="27" name="Rectangle : avec coins arrondis en diagonale 26">
              <a:extLst>
                <a:ext uri="{FF2B5EF4-FFF2-40B4-BE49-F238E27FC236}">
                  <a16:creationId xmlns:a16="http://schemas.microsoft.com/office/drawing/2014/main" id="{2ED43336-1FD6-A0A6-AFC5-98106134F45A}"/>
                </a:ext>
              </a:extLst>
            </p:cNvPr>
            <p:cNvSpPr/>
            <p:nvPr/>
          </p:nvSpPr>
          <p:spPr>
            <a:xfrm>
              <a:off x="916305" y="551469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4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AF3ACD5-543C-FF36-1E4D-4AE7B79242BF}"/>
                </a:ext>
              </a:extLst>
            </p:cNvPr>
            <p:cNvGrpSpPr/>
            <p:nvPr/>
          </p:nvGrpSpPr>
          <p:grpSpPr>
            <a:xfrm>
              <a:off x="644233" y="5314290"/>
              <a:ext cx="668579" cy="524364"/>
              <a:chOff x="7224471" y="5789362"/>
              <a:chExt cx="668579" cy="524364"/>
            </a:xfrm>
            <a:grpFill/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EA62A598-B440-13D1-0009-1D8D1247425D}"/>
                  </a:ext>
                </a:extLst>
              </p:cNvPr>
              <p:cNvSpPr/>
              <p:nvPr/>
            </p:nvSpPr>
            <p:spPr>
              <a:xfrm>
                <a:off x="7292488" y="5789362"/>
                <a:ext cx="524364" cy="5243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E4A60954-E430-F1F5-7193-0119EECB9CF2}"/>
                  </a:ext>
                </a:extLst>
              </p:cNvPr>
              <p:cNvSpPr txBox="1"/>
              <p:nvPr/>
            </p:nvSpPr>
            <p:spPr>
              <a:xfrm>
                <a:off x="7224471" y="5867906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1%</a:t>
                </a:r>
              </a:p>
            </p:txBody>
          </p:sp>
        </p:grp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6D1A7EC3-37EC-360C-8AFE-A38219C736F2}"/>
              </a:ext>
            </a:extLst>
          </p:cNvPr>
          <p:cNvSpPr/>
          <p:nvPr/>
        </p:nvSpPr>
        <p:spPr>
          <a:xfrm>
            <a:off x="6927045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697E99F1-1C7D-61CE-62AF-23446800AA59}"/>
              </a:ext>
            </a:extLst>
          </p:cNvPr>
          <p:cNvSpPr/>
          <p:nvPr/>
        </p:nvSpPr>
        <p:spPr>
          <a:xfrm>
            <a:off x="6927045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2AA9937C-EE13-DCFE-9917-7A8831F42B1D}"/>
              </a:ext>
            </a:extLst>
          </p:cNvPr>
          <p:cNvSpPr/>
          <p:nvPr/>
        </p:nvSpPr>
        <p:spPr>
          <a:xfrm>
            <a:off x="6927045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0959AA41-AB42-A9DC-4FDF-4314F85A8FBB}"/>
              </a:ext>
            </a:extLst>
          </p:cNvPr>
          <p:cNvSpPr/>
          <p:nvPr/>
        </p:nvSpPr>
        <p:spPr>
          <a:xfrm>
            <a:off x="6927045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3A9A07C6-08C9-E25B-2177-BA58CB09EEF0}"/>
              </a:ext>
            </a:extLst>
          </p:cNvPr>
          <p:cNvSpPr/>
          <p:nvPr/>
        </p:nvSpPr>
        <p:spPr>
          <a:xfrm>
            <a:off x="6927045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 : avec coins arrondis en diagonale 64">
            <a:extLst>
              <a:ext uri="{FF2B5EF4-FFF2-40B4-BE49-F238E27FC236}">
                <a16:creationId xmlns:a16="http://schemas.microsoft.com/office/drawing/2014/main" id="{2A09AA65-D3BF-9FA0-5479-F6D6BDDC69EE}"/>
              </a:ext>
            </a:extLst>
          </p:cNvPr>
          <p:cNvSpPr/>
          <p:nvPr/>
        </p:nvSpPr>
        <p:spPr>
          <a:xfrm>
            <a:off x="7712708" y="1192912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Nouveaux clients : fidéliser grâce au précédent achat avec bons, coupons, frais de port offerts.</a:t>
            </a:r>
          </a:p>
        </p:txBody>
      </p:sp>
      <p:sp>
        <p:nvSpPr>
          <p:cNvPr id="66" name="Rectangle : avec coins arrondis en diagonale 65">
            <a:extLst>
              <a:ext uri="{FF2B5EF4-FFF2-40B4-BE49-F238E27FC236}">
                <a16:creationId xmlns:a16="http://schemas.microsoft.com/office/drawing/2014/main" id="{CC5BFBA3-20D3-14C6-D2DF-51DBC619700A}"/>
              </a:ext>
            </a:extLst>
          </p:cNvPr>
          <p:cNvSpPr/>
          <p:nvPr/>
        </p:nvSpPr>
        <p:spPr>
          <a:xfrm>
            <a:off x="7712707" y="227657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À réactiver: proposer coupons, livraison gratuite, produits moyen/haut de gamme. Communication à propos des problèmes de livraison.</a:t>
            </a:r>
          </a:p>
        </p:txBody>
      </p:sp>
      <p:sp>
        <p:nvSpPr>
          <p:cNvPr id="67" name="Rectangle : avec coins arrondis en diagonale 66">
            <a:extLst>
              <a:ext uri="{FF2B5EF4-FFF2-40B4-BE49-F238E27FC236}">
                <a16:creationId xmlns:a16="http://schemas.microsoft.com/office/drawing/2014/main" id="{0D33A318-2228-EDB4-E38E-33CF178BF142}"/>
              </a:ext>
            </a:extLst>
          </p:cNvPr>
          <p:cNvSpPr/>
          <p:nvPr/>
        </p:nvSpPr>
        <p:spPr>
          <a:xfrm>
            <a:off x="7712708" y="3337585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Perdus: proposer coupons pour articles entrée de gamme, frais de port offerts.</a:t>
            </a:r>
          </a:p>
        </p:txBody>
      </p:sp>
      <p:sp>
        <p:nvSpPr>
          <p:cNvPr id="70" name="Rectangle : avec coins arrondis en diagonale 69">
            <a:extLst>
              <a:ext uri="{FF2B5EF4-FFF2-40B4-BE49-F238E27FC236}">
                <a16:creationId xmlns:a16="http://schemas.microsoft.com/office/drawing/2014/main" id="{1AF87494-AE68-F506-9E3C-DB6BB417D4AB}"/>
              </a:ext>
            </a:extLst>
          </p:cNvPr>
          <p:cNvSpPr/>
          <p:nvPr/>
        </p:nvSpPr>
        <p:spPr>
          <a:xfrm>
            <a:off x="7712707" y="439979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5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À réactiver: proposer coupons, livraison gratuite, produits moyen/haut de gamme. Communication à propos des problèmes de livraison.</a:t>
            </a:r>
          </a:p>
        </p:txBody>
      </p:sp>
      <p:sp>
        <p:nvSpPr>
          <p:cNvPr id="71" name="Rectangle : avec coins arrondis en diagonale 70">
            <a:extLst>
              <a:ext uri="{FF2B5EF4-FFF2-40B4-BE49-F238E27FC236}">
                <a16:creationId xmlns:a16="http://schemas.microsoft.com/office/drawing/2014/main" id="{682E6C85-7C2F-BE6E-49E3-AAA07CC4FEE9}"/>
              </a:ext>
            </a:extLst>
          </p:cNvPr>
          <p:cNvSpPr/>
          <p:nvPr/>
        </p:nvSpPr>
        <p:spPr>
          <a:xfrm>
            <a:off x="7712707" y="5468361"/>
            <a:ext cx="4022089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1">
              <a:lumMod val="50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Loyaux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: proposer coupons, livraison gratuite, produits bas/moyen de gamme.  Newsletter tests produits moyen de gamme et comparatif avec produits moins qualitatifs</a:t>
            </a:r>
            <a:endParaRPr lang="fr-FR" sz="14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7" name="Rectangle : avec coins arrondis en diagonale 6">
            <a:extLst>
              <a:ext uri="{FF2B5EF4-FFF2-40B4-BE49-F238E27FC236}">
                <a16:creationId xmlns:a16="http://schemas.microsoft.com/office/drawing/2014/main" id="{881DEA70-BEC7-532A-24DB-AC2780D66D8B}"/>
              </a:ext>
            </a:extLst>
          </p:cNvPr>
          <p:cNvSpPr/>
          <p:nvPr/>
        </p:nvSpPr>
        <p:spPr>
          <a:xfrm>
            <a:off x="10992028" y="45907"/>
            <a:ext cx="1160041" cy="48511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47C0A4-521B-5E09-0A5C-78F519DADC1C}"/>
              </a:ext>
            </a:extLst>
          </p:cNvPr>
          <p:cNvSpPr txBox="1"/>
          <p:nvPr/>
        </p:nvSpPr>
        <p:spPr>
          <a:xfrm>
            <a:off x="960754" y="6435994"/>
            <a:ext cx="8191499" cy="30777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Groupes 1 et 3 </a:t>
            </a:r>
            <a:r>
              <a:rPr lang="fr-FR" sz="1400" b="1" u="sng" dirty="0">
                <a:solidFill>
                  <a:srgbClr val="44546A"/>
                </a:solidFill>
                <a:latin typeface="Bahnschrift" panose="020B0502040204020203" pitchFamily="34" charset="0"/>
              </a:rPr>
              <a:t>très semblables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 Clustering perfectible</a:t>
            </a:r>
          </a:p>
        </p:txBody>
      </p:sp>
    </p:spTree>
    <p:extLst>
      <p:ext uri="{BB962C8B-B14F-4D97-AF65-F5344CB8AC3E}">
        <p14:creationId xmlns:p14="http://schemas.microsoft.com/office/powerpoint/2010/main" val="8206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EC32-0B64-9A59-38C1-85F33ECC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C1E5FD-4C3B-4210-7638-5B11AF00D2B3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1C3C05DE-A80A-0584-FE1D-93C0F985E07A}"/>
              </a:ext>
            </a:extLst>
          </p:cNvPr>
          <p:cNvSpPr/>
          <p:nvPr/>
        </p:nvSpPr>
        <p:spPr>
          <a:xfrm>
            <a:off x="3570347" y="650876"/>
            <a:ext cx="5057718" cy="2063052"/>
          </a:xfrm>
          <a:prstGeom prst="roundRect">
            <a:avLst>
              <a:gd name="adj" fmla="val 10059"/>
            </a:avLst>
          </a:prstGeom>
          <a:solidFill>
            <a:srgbClr val="7030A0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83424AC2-0157-D8C0-134B-6F31F08C5C9E}"/>
              </a:ext>
            </a:extLst>
          </p:cNvPr>
          <p:cNvSpPr txBox="1">
            <a:spLocks/>
          </p:cNvSpPr>
          <p:nvPr/>
        </p:nvSpPr>
        <p:spPr>
          <a:xfrm>
            <a:off x="3589398" y="1129298"/>
            <a:ext cx="5007202" cy="1106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6000" b="1" dirty="0">
                <a:latin typeface="Bahnschrift SemiBold" panose="020B0502040204020203" pitchFamily="34" charset="0"/>
              </a:rPr>
              <a:t>RFM + autres features</a:t>
            </a:r>
          </a:p>
        </p:txBody>
      </p:sp>
    </p:spTree>
    <p:extLst>
      <p:ext uri="{BB962C8B-B14F-4D97-AF65-F5344CB8AC3E}">
        <p14:creationId xmlns:p14="http://schemas.microsoft.com/office/powerpoint/2010/main" val="351377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1A0D8-3C22-AC1B-46F0-876218199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B91A4B0-BCCB-F47C-FCAB-2B296B9E5C6A}"/>
              </a:ext>
            </a:extLst>
          </p:cNvPr>
          <p:cNvSpPr/>
          <p:nvPr/>
        </p:nvSpPr>
        <p:spPr>
          <a:xfrm>
            <a:off x="2241550" y="1011051"/>
            <a:ext cx="7772400" cy="552037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7FE82E23-F141-339F-ED6F-EB0A60DF0935}"/>
              </a:ext>
            </a:extLst>
          </p:cNvPr>
          <p:cNvSpPr/>
          <p:nvPr/>
        </p:nvSpPr>
        <p:spPr>
          <a:xfrm>
            <a:off x="9173284" y="4321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7D9E9A-2944-484C-7453-BCEEC22069F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88F00-DF36-1BA6-F2C0-D0388CDD0572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9BC35F-1ABB-9769-1DA0-C652B7130875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CD68B6-2B1C-47CF-53F8-258BEE710A4B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964F7B-0A25-D6F9-A7E7-BD748F4DC880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A9D415-CF9E-58AB-BCF0-B1053A424446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15EBA65-9567-39E7-C2D0-078E6CFAF72E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CECC85C-2E5B-C41A-12EB-7BCE605BD1D7}"/>
              </a:ext>
            </a:extLst>
          </p:cNvPr>
          <p:cNvSpPr/>
          <p:nvPr/>
        </p:nvSpPr>
        <p:spPr>
          <a:xfrm>
            <a:off x="4475481" y="769751"/>
            <a:ext cx="32893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DES FEATURES</a:t>
            </a: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5A40CAC4-FC01-0F08-0B98-22634B20A68F}"/>
              </a:ext>
            </a:extLst>
          </p:cNvPr>
          <p:cNvSpPr/>
          <p:nvPr/>
        </p:nvSpPr>
        <p:spPr>
          <a:xfrm>
            <a:off x="2852026" y="145969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customer_lat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4DFC4F1A-59CD-343F-A3F9-CBD6BC77349F}"/>
              </a:ext>
            </a:extLst>
          </p:cNvPr>
          <p:cNvSpPr/>
          <p:nvPr/>
        </p:nvSpPr>
        <p:spPr>
          <a:xfrm>
            <a:off x="2852019" y="20101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customer_lng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Rectangle : avec coins arrondis en diagonale 20">
            <a:extLst>
              <a:ext uri="{FF2B5EF4-FFF2-40B4-BE49-F238E27FC236}">
                <a16:creationId xmlns:a16="http://schemas.microsoft.com/office/drawing/2014/main" id="{EC1DA7CD-1EC8-AC8F-1579-C810FEDE6B5B}"/>
              </a:ext>
            </a:extLst>
          </p:cNvPr>
          <p:cNvSpPr/>
          <p:nvPr/>
        </p:nvSpPr>
        <p:spPr>
          <a:xfrm>
            <a:off x="2852018" y="256058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orders_number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9E87ECCC-F8AC-2747-2E64-CE0FAB9822D7}"/>
              </a:ext>
            </a:extLst>
          </p:cNvPr>
          <p:cNvSpPr/>
          <p:nvPr/>
        </p:nvSpPr>
        <p:spPr>
          <a:xfrm>
            <a:off x="2852018" y="311057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first_purchase_date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72E05FF0-CD3B-2CB4-F60B-F88753F52831}"/>
              </a:ext>
            </a:extLst>
          </p:cNvPr>
          <p:cNvSpPr/>
          <p:nvPr/>
        </p:nvSpPr>
        <p:spPr>
          <a:xfrm>
            <a:off x="2852017" y="365783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last_purchase_date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D795D8FD-DBF6-0562-45CD-0E2218451808}"/>
              </a:ext>
            </a:extLst>
          </p:cNvPr>
          <p:cNvSpPr/>
          <p:nvPr/>
        </p:nvSpPr>
        <p:spPr>
          <a:xfrm>
            <a:off x="2852016" y="420461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DF645738-1B1E-00E1-C7E2-9280BBCBAE82}"/>
              </a:ext>
            </a:extLst>
          </p:cNvPr>
          <p:cNvSpPr/>
          <p:nvPr/>
        </p:nvSpPr>
        <p:spPr>
          <a:xfrm>
            <a:off x="2852014" y="47533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89BC1197-2192-6AE2-F3A6-42261DD27AD0}"/>
              </a:ext>
            </a:extLst>
          </p:cNvPr>
          <p:cNvSpPr/>
          <p:nvPr/>
        </p:nvSpPr>
        <p:spPr>
          <a:xfrm>
            <a:off x="2852014" y="530500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6F450CD5-44FB-BE27-465D-49106A7E0A5F}"/>
              </a:ext>
            </a:extLst>
          </p:cNvPr>
          <p:cNvSpPr/>
          <p:nvPr/>
        </p:nvSpPr>
        <p:spPr>
          <a:xfrm>
            <a:off x="6413512" y="145121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C83DD8A9-EE08-C03F-45E4-DE8C1EF636AD}"/>
              </a:ext>
            </a:extLst>
          </p:cNvPr>
          <p:cNvSpPr/>
          <p:nvPr/>
        </p:nvSpPr>
        <p:spPr>
          <a:xfrm>
            <a:off x="6413505" y="20016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preferred_payment_type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EED2DE93-E466-21A4-A7C1-FFEC4D5F2E48}"/>
              </a:ext>
            </a:extLst>
          </p:cNvPr>
          <p:cNvSpPr/>
          <p:nvPr/>
        </p:nvSpPr>
        <p:spPr>
          <a:xfrm>
            <a:off x="6413504" y="255209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7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avg_payment_installments</a:t>
            </a:r>
            <a:endParaRPr lang="fr-FR" sz="17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25C754CE-0FC5-EEA8-4544-7811235EF098}"/>
              </a:ext>
            </a:extLst>
          </p:cNvPr>
          <p:cNvSpPr/>
          <p:nvPr/>
        </p:nvSpPr>
        <p:spPr>
          <a:xfrm>
            <a:off x="6413504" y="310208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7FFE7F9F-CD7C-7968-E7EC-46D75DE35DF1}"/>
              </a:ext>
            </a:extLst>
          </p:cNvPr>
          <p:cNvSpPr/>
          <p:nvPr/>
        </p:nvSpPr>
        <p:spPr>
          <a:xfrm>
            <a:off x="6413503" y="364935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i="1" dirty="0">
                <a:solidFill>
                  <a:srgbClr val="44546A"/>
                </a:solidFill>
                <a:latin typeface="Bahnschrift" panose="020B0502040204020203" pitchFamily="34" charset="0"/>
              </a:rPr>
              <a:t>avg_customer_seller_distance_km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3FE7B9E4-7F6C-D284-14C1-2004D999955D}"/>
              </a:ext>
            </a:extLst>
          </p:cNvPr>
          <p:cNvSpPr/>
          <p:nvPr/>
        </p:nvSpPr>
        <p:spPr>
          <a:xfrm>
            <a:off x="6413502" y="4196132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avg_delivery_time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92FCB4C3-2740-F7EF-1152-576069CB8BF6}"/>
              </a:ext>
            </a:extLst>
          </p:cNvPr>
          <p:cNvSpPr/>
          <p:nvPr/>
        </p:nvSpPr>
        <p:spPr>
          <a:xfrm>
            <a:off x="6413500" y="474483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preferred_category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4318DDE2-6C54-135F-DC5F-21A6454A49F0}"/>
              </a:ext>
            </a:extLst>
          </p:cNvPr>
          <p:cNvSpPr/>
          <p:nvPr/>
        </p:nvSpPr>
        <p:spPr>
          <a:xfrm>
            <a:off x="6413500" y="529652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3" name="Rectangle : avec coins arrondis en diagonale 42">
            <a:extLst>
              <a:ext uri="{FF2B5EF4-FFF2-40B4-BE49-F238E27FC236}">
                <a16:creationId xmlns:a16="http://schemas.microsoft.com/office/drawing/2014/main" id="{28729510-EAA1-8385-0659-7737E678DD59}"/>
              </a:ext>
            </a:extLst>
          </p:cNvPr>
          <p:cNvSpPr/>
          <p:nvPr/>
        </p:nvSpPr>
        <p:spPr>
          <a:xfrm>
            <a:off x="2852358" y="4206748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 : avec coins arrondis en diagonale 43">
            <a:extLst>
              <a:ext uri="{FF2B5EF4-FFF2-40B4-BE49-F238E27FC236}">
                <a16:creationId xmlns:a16="http://schemas.microsoft.com/office/drawing/2014/main" id="{EA532349-7D8C-7368-05F4-12954AC78245}"/>
              </a:ext>
            </a:extLst>
          </p:cNvPr>
          <p:cNvSpPr/>
          <p:nvPr/>
        </p:nvSpPr>
        <p:spPr>
          <a:xfrm>
            <a:off x="2852356" y="47554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4611A0D1-7AA3-13D2-515D-E97030D1F782}"/>
              </a:ext>
            </a:extLst>
          </p:cNvPr>
          <p:cNvSpPr/>
          <p:nvPr/>
        </p:nvSpPr>
        <p:spPr>
          <a:xfrm>
            <a:off x="6413854" y="145334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total_spent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E5744472-3284-9CF8-30DD-13B14C58C299}"/>
              </a:ext>
            </a:extLst>
          </p:cNvPr>
          <p:cNvSpPr/>
          <p:nvPr/>
        </p:nvSpPr>
        <p:spPr>
          <a:xfrm>
            <a:off x="6413842" y="529865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avg_review_score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26F05ECD-CCD7-E793-FAE4-13CD8334C680}"/>
              </a:ext>
            </a:extLst>
          </p:cNvPr>
          <p:cNvSpPr/>
          <p:nvPr/>
        </p:nvSpPr>
        <p:spPr>
          <a:xfrm>
            <a:off x="2852014" y="584866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 err="1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avg_payment_sequential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FB1552C7-CB83-FD96-6AF0-36E470467AB0}"/>
              </a:ext>
            </a:extLst>
          </p:cNvPr>
          <p:cNvSpPr/>
          <p:nvPr/>
        </p:nvSpPr>
        <p:spPr>
          <a:xfrm>
            <a:off x="2852014" y="58380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 err="1">
                <a:solidFill>
                  <a:srgbClr val="44546A"/>
                </a:solidFill>
                <a:latin typeface="Bahnschrift" panose="020B0502040204020203" pitchFamily="34" charset="0"/>
              </a:rPr>
              <a:t>avg_payment_sequential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8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7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FD9A-2D75-B664-D19D-8B33E94B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A3912F-A96A-9A8E-EFC7-601FED2524DB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0C619E-A631-6403-BA86-5F46822F5D03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B393A3-54B2-4E04-AA2C-E0F3F6433088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9ED993-2160-ACF0-4B18-17D542C89F2C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03DBF1E-1DD1-B040-105A-34711069931C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B05447-0292-B647-B260-22E44B2B2F2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2D2104-1E61-C7C6-54C3-B2A1604DCF61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E31017A-B4DE-C39B-1E81-61917B589EB4}"/>
              </a:ext>
            </a:extLst>
          </p:cNvPr>
          <p:cNvSpPr/>
          <p:nvPr/>
        </p:nvSpPr>
        <p:spPr>
          <a:xfrm>
            <a:off x="4975200" y="259878"/>
            <a:ext cx="2443973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C3880AC-0B13-866C-FB04-7E82B5B2BBD8}"/>
              </a:ext>
            </a:extLst>
          </p:cNvPr>
          <p:cNvSpPr/>
          <p:nvPr/>
        </p:nvSpPr>
        <p:spPr>
          <a:xfrm>
            <a:off x="603250" y="1280567"/>
            <a:ext cx="11245850" cy="345907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A0AAF26-EEA4-80BF-5211-6FB7A3CE2955}"/>
              </a:ext>
            </a:extLst>
          </p:cNvPr>
          <p:cNvSpPr/>
          <p:nvPr/>
        </p:nvSpPr>
        <p:spPr>
          <a:xfrm>
            <a:off x="4454335" y="1039267"/>
            <a:ext cx="3485705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DE CLUSTERS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0F40C56-2B37-EE21-59EC-7001D248E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404" y="1809695"/>
            <a:ext cx="3754336" cy="244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1B7FFCB-B15B-8635-DD18-B9715F0B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50174" y="1782894"/>
            <a:ext cx="3754335" cy="247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BF73B62E-66E6-A3B1-E95F-A99CDBABFB98}"/>
              </a:ext>
            </a:extLst>
          </p:cNvPr>
          <p:cNvSpPr/>
          <p:nvPr/>
        </p:nvSpPr>
        <p:spPr>
          <a:xfrm>
            <a:off x="6582519" y="1902963"/>
            <a:ext cx="242461" cy="242461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0874F2C-1A49-6508-704C-29FA74265FA9}"/>
              </a:ext>
            </a:extLst>
          </p:cNvPr>
          <p:cNvSpPr/>
          <p:nvPr/>
        </p:nvSpPr>
        <p:spPr>
          <a:xfrm>
            <a:off x="2446042" y="3406200"/>
            <a:ext cx="237207" cy="237207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383E7875-90AB-26BC-8C47-D4465C19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9561" y="1752414"/>
            <a:ext cx="3647760" cy="247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1F66C3A0-BF02-2DE2-57CA-7D1F19B43A84}"/>
              </a:ext>
            </a:extLst>
          </p:cNvPr>
          <p:cNvSpPr/>
          <p:nvPr/>
        </p:nvSpPr>
        <p:spPr>
          <a:xfrm>
            <a:off x="10180677" y="3342946"/>
            <a:ext cx="300461" cy="300461"/>
          </a:xfrm>
          <a:prstGeom prst="ellipse">
            <a:avLst/>
          </a:prstGeom>
          <a:noFill/>
          <a:ln w="57150">
            <a:solidFill>
              <a:srgbClr val="FB80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F04F6A6-91A7-9072-E726-AD6CC46348F8}"/>
              </a:ext>
            </a:extLst>
          </p:cNvPr>
          <p:cNvSpPr txBox="1"/>
          <p:nvPr/>
        </p:nvSpPr>
        <p:spPr>
          <a:xfrm>
            <a:off x="3032761" y="4311898"/>
            <a:ext cx="618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Nombre choisi : k = 7, silhouette = 0.403</a:t>
            </a: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D45393C3-CAF3-34DD-05CE-B2F28CB2AD26}"/>
              </a:ext>
            </a:extLst>
          </p:cNvPr>
          <p:cNvSpPr/>
          <p:nvPr/>
        </p:nvSpPr>
        <p:spPr>
          <a:xfrm>
            <a:off x="9173284" y="4321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27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2759-1D8B-45AB-C75F-C57131B7B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E21FED-AC06-989D-5303-EADF709F03AF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E46EE4-B4F4-A8AD-D46D-319FDB6867BA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1AECFC5-78D8-7D98-45E0-29A40FF09CD6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2A9AB1-2153-21BC-F5EA-8DB195D3D0DA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D9F932-6691-7E76-6AB8-4F0C81BA2CE4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AB275D-DAFF-EBB6-174E-1AE6D1AC4502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217700B-E03D-682A-C6F2-52CBE587B040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A15678F-34F6-3FA8-6D81-CB1144538C01}"/>
              </a:ext>
            </a:extLst>
          </p:cNvPr>
          <p:cNvSpPr/>
          <p:nvPr/>
        </p:nvSpPr>
        <p:spPr>
          <a:xfrm>
            <a:off x="678180" y="1196341"/>
            <a:ext cx="569976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C731989-B2D4-76B9-748C-3C26105C1927}"/>
              </a:ext>
            </a:extLst>
          </p:cNvPr>
          <p:cNvSpPr/>
          <p:nvPr/>
        </p:nvSpPr>
        <p:spPr>
          <a:xfrm>
            <a:off x="2514600" y="955041"/>
            <a:ext cx="2001932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PROJECTION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F9D798E-658F-25FA-A037-72264726E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16550" r="-53" b="-299"/>
          <a:stretch/>
        </p:blipFill>
        <p:spPr>
          <a:xfrm>
            <a:off x="7167544" y="1501909"/>
            <a:ext cx="4169630" cy="21946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82D33B-1896-B2FD-28E1-E83A28272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1" b="4982"/>
          <a:stretch/>
        </p:blipFill>
        <p:spPr>
          <a:xfrm>
            <a:off x="7690706" y="3781526"/>
            <a:ext cx="3061113" cy="2734996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A9862D4-9CBF-47AF-E2F6-5D9BB280C78A}"/>
              </a:ext>
            </a:extLst>
          </p:cNvPr>
          <p:cNvSpPr/>
          <p:nvPr/>
        </p:nvSpPr>
        <p:spPr>
          <a:xfrm>
            <a:off x="6812280" y="1196341"/>
            <a:ext cx="4838700" cy="5405120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CFD2CF4-B77D-7109-CC45-6B01262B3939}"/>
              </a:ext>
            </a:extLst>
          </p:cNvPr>
          <p:cNvSpPr/>
          <p:nvPr/>
        </p:nvSpPr>
        <p:spPr>
          <a:xfrm>
            <a:off x="8178387" y="955041"/>
            <a:ext cx="2085753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RÉPARTITION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A639CF3-68A8-633E-B2EC-B23C2E8874CC}"/>
              </a:ext>
            </a:extLst>
          </p:cNvPr>
          <p:cNvSpPr txBox="1"/>
          <p:nvPr/>
        </p:nvSpPr>
        <p:spPr>
          <a:xfrm rot="16200000">
            <a:off x="6417135" y="2376452"/>
            <a:ext cx="113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Individus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3711D20-EE8F-B92C-23C5-5FF2CD9E2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11041" r="-61" b="-197"/>
          <a:stretch/>
        </p:blipFill>
        <p:spPr bwMode="auto">
          <a:xfrm>
            <a:off x="1024969" y="1513072"/>
            <a:ext cx="4981194" cy="48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E4DE86-7369-7C02-B99D-153EC5F4A2EB}"/>
              </a:ext>
            </a:extLst>
          </p:cNvPr>
          <p:cNvSpPr/>
          <p:nvPr/>
        </p:nvSpPr>
        <p:spPr>
          <a:xfrm>
            <a:off x="4975200" y="259878"/>
            <a:ext cx="2443973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1. KMEANS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4B506365-6BA6-FF91-67EB-5CF00F9AA8FC}"/>
              </a:ext>
            </a:extLst>
          </p:cNvPr>
          <p:cNvSpPr/>
          <p:nvPr/>
        </p:nvSpPr>
        <p:spPr>
          <a:xfrm>
            <a:off x="9173284" y="4321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612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A4758-A9D3-11D7-F9B2-63816EF0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871056-1EDB-22D9-27E9-58F2CF5C0BD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FECD32-5E0E-739E-D7D8-123FA42DF86D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60BDE7-9843-09C9-F2FC-96B5AACAC347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31571B-1FE0-8613-69F8-B875D49D9339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990E3D-9CD7-A774-AE3B-35478F2A9E9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03FAC21-FD62-2E0D-F87B-07F6E69DE6F9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605AF0-2229-2C53-1E0A-CCC4A5D681A8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65E1C66-C8C0-269F-33DE-E30D63F4669C}"/>
              </a:ext>
            </a:extLst>
          </p:cNvPr>
          <p:cNvSpPr/>
          <p:nvPr/>
        </p:nvSpPr>
        <p:spPr>
          <a:xfrm>
            <a:off x="678180" y="1257301"/>
            <a:ext cx="11026140" cy="2727959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29EB6AA-0137-AC43-2B29-6A7972179F1E}"/>
              </a:ext>
            </a:extLst>
          </p:cNvPr>
          <p:cNvSpPr/>
          <p:nvPr/>
        </p:nvSpPr>
        <p:spPr>
          <a:xfrm>
            <a:off x="5250179" y="1016000"/>
            <a:ext cx="187452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MÉTRIQUES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D2CA505-F787-32CF-D7B9-6E5382C39CF4}"/>
              </a:ext>
            </a:extLst>
          </p:cNvPr>
          <p:cNvSpPr/>
          <p:nvPr/>
        </p:nvSpPr>
        <p:spPr>
          <a:xfrm>
            <a:off x="4328159" y="264760"/>
            <a:ext cx="37185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CHOIX DU MODÈLE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9D32245-E3EA-22EC-7BBA-8AA855D2A7A5}"/>
              </a:ext>
            </a:extLst>
          </p:cNvPr>
          <p:cNvSpPr/>
          <p:nvPr/>
        </p:nvSpPr>
        <p:spPr>
          <a:xfrm>
            <a:off x="3810000" y="4856088"/>
            <a:ext cx="4847771" cy="1115452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58B390-09F5-13E8-EC08-DF0A43FCBF67}"/>
              </a:ext>
            </a:extLst>
          </p:cNvPr>
          <p:cNvSpPr/>
          <p:nvPr/>
        </p:nvSpPr>
        <p:spPr>
          <a:xfrm>
            <a:off x="4748166" y="4614788"/>
            <a:ext cx="2878546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MODÈLE RETENU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08A5B1-2A06-6061-6A8D-26DC8715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712" y="2008539"/>
            <a:ext cx="10807973" cy="1525980"/>
          </a:xfrm>
          <a:prstGeom prst="rect">
            <a:avLst/>
          </a:prstGeom>
        </p:spPr>
      </p:pic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084A0F63-574A-17B2-C1D4-DBA701D86950}"/>
              </a:ext>
            </a:extLst>
          </p:cNvPr>
          <p:cNvSpPr/>
          <p:nvPr/>
        </p:nvSpPr>
        <p:spPr>
          <a:xfrm>
            <a:off x="4004300" y="5190954"/>
            <a:ext cx="4427235" cy="6003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ou </a:t>
            </a:r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  <a:endParaRPr lang="fr-FR" sz="24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27908F34-1EE4-EA9E-A936-24C2664E7ADD}"/>
              </a:ext>
            </a:extLst>
          </p:cNvPr>
          <p:cNvSpPr/>
          <p:nvPr/>
        </p:nvSpPr>
        <p:spPr>
          <a:xfrm>
            <a:off x="9173284" y="4321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09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F2F22-29A6-DA04-868F-F5242B5D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18E2C966-41A3-38F4-FBE6-7D74C0B14AE9}"/>
              </a:ext>
            </a:extLst>
          </p:cNvPr>
          <p:cNvSpPr/>
          <p:nvPr/>
        </p:nvSpPr>
        <p:spPr>
          <a:xfrm>
            <a:off x="7978345" y="1329741"/>
            <a:ext cx="2738622" cy="506485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12222AA9-CF41-E6F0-BEAF-C830F8E74F5B}"/>
              </a:ext>
            </a:extLst>
          </p:cNvPr>
          <p:cNvSpPr/>
          <p:nvPr/>
        </p:nvSpPr>
        <p:spPr>
          <a:xfrm>
            <a:off x="2278379" y="1592580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1</a:t>
            </a:r>
            <a:r>
              <a:rPr lang="fr-FR" sz="2400" baseline="30000" dirty="0">
                <a:solidFill>
                  <a:srgbClr val="44546A"/>
                </a:solidFill>
                <a:latin typeface="Bahnschrift" panose="020B0502040204020203" pitchFamily="34" charset="0"/>
              </a:rPr>
              <a:t>er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run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C0413A93-6F21-5D6B-ADF2-E4E72D40E369}"/>
              </a:ext>
            </a:extLst>
          </p:cNvPr>
          <p:cNvSpPr/>
          <p:nvPr/>
        </p:nvSpPr>
        <p:spPr>
          <a:xfrm>
            <a:off x="2278379" y="3926599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A6B04-E7EB-5A42-3DC2-8FCEC22A6162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A59EDA-4305-2BAC-692E-5B6E70C29AC3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D222EED-A4D6-E975-1000-565A3B608261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758417D-0454-F920-65A5-274A35A6FE70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B3DB752-3FEF-4BC6-E1B6-82521EB674B3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651258-87C9-D94F-B8B3-F58D3B295536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38A7333-672D-6C56-F41B-410FA9C4E5DE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5953D74-9838-0CA3-58DB-A2C68C5EF07F}"/>
              </a:ext>
            </a:extLst>
          </p:cNvPr>
          <p:cNvSpPr/>
          <p:nvPr/>
        </p:nvSpPr>
        <p:spPr>
          <a:xfrm>
            <a:off x="3368040" y="397641"/>
            <a:ext cx="57378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À L’INITIALISATION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DF742436-D013-BA51-05E7-11BBF993A1F9}"/>
              </a:ext>
            </a:extLst>
          </p:cNvPr>
          <p:cNvSpPr/>
          <p:nvPr/>
        </p:nvSpPr>
        <p:spPr>
          <a:xfrm>
            <a:off x="2423161" y="2044853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endParaRPr lang="fr-FR" sz="2400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Avec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F92EAB1A-869F-0B2D-0C46-DFE7BB346762}"/>
              </a:ext>
            </a:extLst>
          </p:cNvPr>
          <p:cNvSpPr/>
          <p:nvPr/>
        </p:nvSpPr>
        <p:spPr>
          <a:xfrm>
            <a:off x="2423162" y="291548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b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</a:br>
            <a:r>
              <a:rPr lang="fr-FR" sz="1600" u="sng" dirty="0">
                <a:solidFill>
                  <a:srgbClr val="44546A"/>
                </a:solidFill>
                <a:latin typeface="Bahnschrift" panose="020B0502040204020203" pitchFamily="34" charset="0"/>
              </a:rPr>
              <a:t>Avec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 Random State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1FCE23CC-9882-9768-79C6-4B43B523F7F2}"/>
              </a:ext>
            </a:extLst>
          </p:cNvPr>
          <p:cNvSpPr/>
          <p:nvPr/>
        </p:nvSpPr>
        <p:spPr>
          <a:xfrm>
            <a:off x="2423161" y="439540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endParaRPr lang="fr-FR" sz="2400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EDBD2714-8350-07F5-BC61-F9F5BE46F540}"/>
              </a:ext>
            </a:extLst>
          </p:cNvPr>
          <p:cNvSpPr/>
          <p:nvPr/>
        </p:nvSpPr>
        <p:spPr>
          <a:xfrm>
            <a:off x="2423161" y="5266039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27" name="Flèche : en arc 26">
            <a:extLst>
              <a:ext uri="{FF2B5EF4-FFF2-40B4-BE49-F238E27FC236}">
                <a16:creationId xmlns:a16="http://schemas.microsoft.com/office/drawing/2014/main" id="{8A0B2F57-0FDB-5DD9-9924-9459790087A0}"/>
              </a:ext>
            </a:extLst>
          </p:cNvPr>
          <p:cNvSpPr/>
          <p:nvPr/>
        </p:nvSpPr>
        <p:spPr>
          <a:xfrm rot="16200000" flipV="1">
            <a:off x="4004308" y="3150866"/>
            <a:ext cx="2948939" cy="2606043"/>
          </a:xfrm>
          <a:prstGeom prst="circularArrow">
            <a:avLst/>
          </a:prstGeom>
          <a:solidFill>
            <a:srgbClr val="D9D9D9"/>
          </a:solidFill>
          <a:ln w="6350">
            <a:solidFill>
              <a:srgbClr val="44546A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049C90-BA12-6645-E196-882B3E63EC80}"/>
              </a:ext>
            </a:extLst>
          </p:cNvPr>
          <p:cNvSpPr txBox="1"/>
          <p:nvPr/>
        </p:nvSpPr>
        <p:spPr>
          <a:xfrm>
            <a:off x="5760721" y="4175947"/>
            <a:ext cx="1356154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Adjusted Rand Index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20AAE42E-8E44-3914-2933-60AE3CF94CAC}"/>
              </a:ext>
            </a:extLst>
          </p:cNvPr>
          <p:cNvSpPr/>
          <p:nvPr/>
        </p:nvSpPr>
        <p:spPr>
          <a:xfrm rot="5400000">
            <a:off x="3785822" y="2630099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114DC62D-7EA3-0C1C-A615-33F2D9CDE54E}"/>
              </a:ext>
            </a:extLst>
          </p:cNvPr>
          <p:cNvSpPr/>
          <p:nvPr/>
        </p:nvSpPr>
        <p:spPr>
          <a:xfrm rot="5400000">
            <a:off x="3763606" y="4979084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2113131F-214F-A1FD-8ADA-1F87B0376C99}"/>
              </a:ext>
            </a:extLst>
          </p:cNvPr>
          <p:cNvSpPr/>
          <p:nvPr/>
        </p:nvSpPr>
        <p:spPr>
          <a:xfrm>
            <a:off x="8165033" y="1843089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 : 0.949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0B4BE040-1D7B-8119-CD23-F362C705CB35}"/>
              </a:ext>
            </a:extLst>
          </p:cNvPr>
          <p:cNvSpPr/>
          <p:nvPr/>
        </p:nvSpPr>
        <p:spPr>
          <a:xfrm>
            <a:off x="8165033" y="2298110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2 : 0.573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B255C7FD-D3A1-9C7F-35A3-885F22EAF389}"/>
              </a:ext>
            </a:extLst>
          </p:cNvPr>
          <p:cNvSpPr/>
          <p:nvPr/>
        </p:nvSpPr>
        <p:spPr>
          <a:xfrm>
            <a:off x="8165033" y="2753131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3 : 0.949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4B0D9738-C8D9-DC1B-5928-6A47F598E667}"/>
              </a:ext>
            </a:extLst>
          </p:cNvPr>
          <p:cNvSpPr/>
          <p:nvPr/>
        </p:nvSpPr>
        <p:spPr>
          <a:xfrm>
            <a:off x="8165033" y="3208152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4 : 0.948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4BCF9768-04F5-8952-F9D7-5B1EF1E598E5}"/>
              </a:ext>
            </a:extLst>
          </p:cNvPr>
          <p:cNvSpPr/>
          <p:nvPr/>
        </p:nvSpPr>
        <p:spPr>
          <a:xfrm>
            <a:off x="8165033" y="3663173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5 : 0.573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6718ED06-054E-9384-5333-05D361C21D2C}"/>
              </a:ext>
            </a:extLst>
          </p:cNvPr>
          <p:cNvSpPr/>
          <p:nvPr/>
        </p:nvSpPr>
        <p:spPr>
          <a:xfrm>
            <a:off x="8165033" y="4118194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6 : 0.949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630B4F02-F82A-2971-30B7-1A61650E083A}"/>
              </a:ext>
            </a:extLst>
          </p:cNvPr>
          <p:cNvSpPr/>
          <p:nvPr/>
        </p:nvSpPr>
        <p:spPr>
          <a:xfrm>
            <a:off x="8165033" y="4573215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7 : 0.497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6D69D019-F776-3130-F4AA-EDF21EBB861D}"/>
              </a:ext>
            </a:extLst>
          </p:cNvPr>
          <p:cNvSpPr/>
          <p:nvPr/>
        </p:nvSpPr>
        <p:spPr>
          <a:xfrm>
            <a:off x="8165033" y="5028236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8 : 0.949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AF577E9D-CDB5-7456-E858-7245B5130F40}"/>
              </a:ext>
            </a:extLst>
          </p:cNvPr>
          <p:cNvSpPr/>
          <p:nvPr/>
        </p:nvSpPr>
        <p:spPr>
          <a:xfrm>
            <a:off x="8165033" y="5483257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9 : 0.949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5DAA149D-4FAB-7810-FF30-EFA4A6D98CF2}"/>
              </a:ext>
            </a:extLst>
          </p:cNvPr>
          <p:cNvSpPr/>
          <p:nvPr/>
        </p:nvSpPr>
        <p:spPr>
          <a:xfrm>
            <a:off x="8165033" y="5938278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10 : 0.949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76B714C0-3E1F-9EAB-F291-5BF28E2D1BB0}"/>
              </a:ext>
            </a:extLst>
          </p:cNvPr>
          <p:cNvSpPr/>
          <p:nvPr/>
        </p:nvSpPr>
        <p:spPr>
          <a:xfrm>
            <a:off x="7230575" y="422335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1B09ED8F-76C6-8CEC-873C-F486DD36124B}"/>
              </a:ext>
            </a:extLst>
          </p:cNvPr>
          <p:cNvSpPr/>
          <p:nvPr/>
        </p:nvSpPr>
        <p:spPr>
          <a:xfrm>
            <a:off x="9173284" y="4321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02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FA7F-5E00-3528-F238-C7EF3958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 : avec coins arrondis en diagonale 44">
            <a:extLst>
              <a:ext uri="{FF2B5EF4-FFF2-40B4-BE49-F238E27FC236}">
                <a16:creationId xmlns:a16="http://schemas.microsoft.com/office/drawing/2014/main" id="{FC25F23F-C24D-7175-74D3-EDE486B6EB97}"/>
              </a:ext>
            </a:extLst>
          </p:cNvPr>
          <p:cNvSpPr/>
          <p:nvPr/>
        </p:nvSpPr>
        <p:spPr>
          <a:xfrm>
            <a:off x="7978345" y="1329741"/>
            <a:ext cx="2738622" cy="506485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12D1F2C1-E38C-5870-EF00-26A563115F9B}"/>
              </a:ext>
            </a:extLst>
          </p:cNvPr>
          <p:cNvSpPr/>
          <p:nvPr/>
        </p:nvSpPr>
        <p:spPr>
          <a:xfrm>
            <a:off x="2278379" y="1592580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1</a:t>
            </a:r>
            <a:r>
              <a:rPr lang="fr-FR" sz="2400" baseline="30000" dirty="0">
                <a:solidFill>
                  <a:srgbClr val="44546A"/>
                </a:solidFill>
                <a:latin typeface="Bahnschrift" panose="020B0502040204020203" pitchFamily="34" charset="0"/>
              </a:rPr>
              <a:t>er</a:t>
            </a:r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 run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D1884AB3-5BAC-F4F6-4A3A-8E6EAD437B94}"/>
              </a:ext>
            </a:extLst>
          </p:cNvPr>
          <p:cNvSpPr/>
          <p:nvPr/>
        </p:nvSpPr>
        <p:spPr>
          <a:xfrm>
            <a:off x="2278379" y="3926599"/>
            <a:ext cx="3337560" cy="219069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6FE74-997D-E78B-84E0-A9F4E43AE06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0AD0C-5617-36EB-0EC0-9573187AFF00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1309FBC-024A-3430-84C3-F709666772D7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E01FA0-484C-C831-37A6-590B7BED1F72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4DC070-23C6-0D7E-3C80-B06C08F3765A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9DEB490-BC34-401F-1630-DD96CE05882D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6A9250E-0A42-D29F-A73C-ECD02BF6FF11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E377542-364E-7347-C7A8-63F6486F6178}"/>
              </a:ext>
            </a:extLst>
          </p:cNvPr>
          <p:cNvSpPr/>
          <p:nvPr/>
        </p:nvSpPr>
        <p:spPr>
          <a:xfrm>
            <a:off x="3368040" y="397641"/>
            <a:ext cx="573786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À L’INITIALISATION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A4C356BF-A43D-CE62-C495-92226FD343CA}"/>
              </a:ext>
            </a:extLst>
          </p:cNvPr>
          <p:cNvSpPr/>
          <p:nvPr/>
        </p:nvSpPr>
        <p:spPr>
          <a:xfrm>
            <a:off x="2423161" y="2044853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Avec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A85B4D42-8721-B486-9EF6-2876D814DD7F}"/>
              </a:ext>
            </a:extLst>
          </p:cNvPr>
          <p:cNvSpPr/>
          <p:nvPr/>
        </p:nvSpPr>
        <p:spPr>
          <a:xfrm>
            <a:off x="2423162" y="291548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b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</a:br>
            <a:r>
              <a:rPr lang="fr-FR" sz="1600" u="sng" dirty="0">
                <a:solidFill>
                  <a:srgbClr val="44546A"/>
                </a:solidFill>
                <a:latin typeface="Bahnschrift" panose="020B0502040204020203" pitchFamily="34" charset="0"/>
              </a:rPr>
              <a:t>Avec</a:t>
            </a:r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 Random State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AF400ECA-3FB7-E2D1-CDFB-5353D1DB17C6}"/>
              </a:ext>
            </a:extLst>
          </p:cNvPr>
          <p:cNvSpPr/>
          <p:nvPr/>
        </p:nvSpPr>
        <p:spPr>
          <a:xfrm>
            <a:off x="2423161" y="4395406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BisectingKMeans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16D30B88-950D-8915-5A88-92FA89DA2977}"/>
              </a:ext>
            </a:extLst>
          </p:cNvPr>
          <p:cNvSpPr/>
          <p:nvPr/>
        </p:nvSpPr>
        <p:spPr>
          <a:xfrm>
            <a:off x="2423161" y="5266039"/>
            <a:ext cx="2994660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</a:p>
          <a:p>
            <a:pPr algn="ctr"/>
            <a:r>
              <a:rPr lang="fr-FR" sz="1600" b="0" u="sng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Sans</a:t>
            </a:r>
            <a:r>
              <a:rPr lang="fr-FR" sz="16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Random State</a:t>
            </a:r>
          </a:p>
        </p:txBody>
      </p:sp>
      <p:sp>
        <p:nvSpPr>
          <p:cNvPr id="27" name="Flèche : en arc 26">
            <a:extLst>
              <a:ext uri="{FF2B5EF4-FFF2-40B4-BE49-F238E27FC236}">
                <a16:creationId xmlns:a16="http://schemas.microsoft.com/office/drawing/2014/main" id="{72082FC9-CEE1-3930-F6E1-6D3765A3B0E9}"/>
              </a:ext>
            </a:extLst>
          </p:cNvPr>
          <p:cNvSpPr/>
          <p:nvPr/>
        </p:nvSpPr>
        <p:spPr>
          <a:xfrm rot="16200000" flipV="1">
            <a:off x="4004308" y="3150866"/>
            <a:ext cx="2948939" cy="2606043"/>
          </a:xfrm>
          <a:prstGeom prst="circularArrow">
            <a:avLst/>
          </a:prstGeom>
          <a:solidFill>
            <a:srgbClr val="D9D9D9"/>
          </a:solidFill>
          <a:ln w="6350">
            <a:solidFill>
              <a:srgbClr val="44546A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7A6F630-C9E6-EBCB-623A-99F76B2DE74E}"/>
              </a:ext>
            </a:extLst>
          </p:cNvPr>
          <p:cNvSpPr txBox="1"/>
          <p:nvPr/>
        </p:nvSpPr>
        <p:spPr>
          <a:xfrm>
            <a:off x="5760721" y="4175947"/>
            <a:ext cx="1356154" cy="584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Adjusted Rand Index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217E56D2-98E2-EE53-7AFB-8FE115E51808}"/>
              </a:ext>
            </a:extLst>
          </p:cNvPr>
          <p:cNvSpPr/>
          <p:nvPr/>
        </p:nvSpPr>
        <p:spPr>
          <a:xfrm rot="5400000">
            <a:off x="3785822" y="2630099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6A89193-7A39-D49A-A97F-5A7468292874}"/>
              </a:ext>
            </a:extLst>
          </p:cNvPr>
          <p:cNvSpPr/>
          <p:nvPr/>
        </p:nvSpPr>
        <p:spPr>
          <a:xfrm rot="5400000">
            <a:off x="3763606" y="4979084"/>
            <a:ext cx="313769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24FCAF43-8FFE-66FA-88A7-10591765F49B}"/>
              </a:ext>
            </a:extLst>
          </p:cNvPr>
          <p:cNvSpPr/>
          <p:nvPr/>
        </p:nvSpPr>
        <p:spPr>
          <a:xfrm>
            <a:off x="8165033" y="1843089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 : 0.906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16389B91-F5E1-B038-F274-CD231BE61E50}"/>
              </a:ext>
            </a:extLst>
          </p:cNvPr>
          <p:cNvSpPr/>
          <p:nvPr/>
        </p:nvSpPr>
        <p:spPr>
          <a:xfrm>
            <a:off x="8165033" y="2298110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2 : 0.857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4117A9E2-BF73-6A13-4593-A5E4BC8DD1AB}"/>
              </a:ext>
            </a:extLst>
          </p:cNvPr>
          <p:cNvSpPr/>
          <p:nvPr/>
        </p:nvSpPr>
        <p:spPr>
          <a:xfrm>
            <a:off x="8165033" y="2753131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3 : 0.624</a:t>
            </a: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486E941-10E9-49D7-9C46-086D5B17830D}"/>
              </a:ext>
            </a:extLst>
          </p:cNvPr>
          <p:cNvSpPr/>
          <p:nvPr/>
        </p:nvSpPr>
        <p:spPr>
          <a:xfrm>
            <a:off x="8165033" y="3208152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4 : 0.558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74E4F13F-DC0F-CD82-1181-FF7333B806A1}"/>
              </a:ext>
            </a:extLst>
          </p:cNvPr>
          <p:cNvSpPr/>
          <p:nvPr/>
        </p:nvSpPr>
        <p:spPr>
          <a:xfrm>
            <a:off x="8165033" y="3663173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5 : 0.601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C815369D-1C3B-B3DC-6F76-0FFF53658247}"/>
              </a:ext>
            </a:extLst>
          </p:cNvPr>
          <p:cNvSpPr/>
          <p:nvPr/>
        </p:nvSpPr>
        <p:spPr>
          <a:xfrm>
            <a:off x="8165033" y="4118194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6 : 0.937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9AA34D83-6F50-81D2-E23B-A3B3EBBA489F}"/>
              </a:ext>
            </a:extLst>
          </p:cNvPr>
          <p:cNvSpPr/>
          <p:nvPr/>
        </p:nvSpPr>
        <p:spPr>
          <a:xfrm>
            <a:off x="8165033" y="4573215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7 : 0.902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5029AA16-7850-C514-73A6-F1548D65E7B0}"/>
              </a:ext>
            </a:extLst>
          </p:cNvPr>
          <p:cNvSpPr/>
          <p:nvPr/>
        </p:nvSpPr>
        <p:spPr>
          <a:xfrm>
            <a:off x="8165033" y="5028236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8 : 0.902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0" name="Rectangle : avec coins arrondis en diagonale 39">
            <a:extLst>
              <a:ext uri="{FF2B5EF4-FFF2-40B4-BE49-F238E27FC236}">
                <a16:creationId xmlns:a16="http://schemas.microsoft.com/office/drawing/2014/main" id="{D7EFDD40-7370-9573-F728-33363D26D7EB}"/>
              </a:ext>
            </a:extLst>
          </p:cNvPr>
          <p:cNvSpPr/>
          <p:nvPr/>
        </p:nvSpPr>
        <p:spPr>
          <a:xfrm>
            <a:off x="8165033" y="5483257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9 : 0.903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1" name="Rectangle : avec coins arrondis en diagonale 40">
            <a:extLst>
              <a:ext uri="{FF2B5EF4-FFF2-40B4-BE49-F238E27FC236}">
                <a16:creationId xmlns:a16="http://schemas.microsoft.com/office/drawing/2014/main" id="{E7149753-03D5-7E76-18B2-CC7920B98001}"/>
              </a:ext>
            </a:extLst>
          </p:cNvPr>
          <p:cNvSpPr/>
          <p:nvPr/>
        </p:nvSpPr>
        <p:spPr>
          <a:xfrm>
            <a:off x="8165033" y="5938278"/>
            <a:ext cx="2354580" cy="30480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2D05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Itération 10 : 0.946</a:t>
            </a:r>
            <a:endParaRPr lang="fr-FR" sz="20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836F8DD9-F5C2-0DC6-33EC-B9DCC272F8B7}"/>
              </a:ext>
            </a:extLst>
          </p:cNvPr>
          <p:cNvSpPr/>
          <p:nvPr/>
        </p:nvSpPr>
        <p:spPr>
          <a:xfrm>
            <a:off x="7230575" y="422335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AA5EC45B-F449-8FA4-F58D-480773EBEB8E}"/>
              </a:ext>
            </a:extLst>
          </p:cNvPr>
          <p:cNvSpPr/>
          <p:nvPr/>
        </p:nvSpPr>
        <p:spPr>
          <a:xfrm>
            <a:off x="9173284" y="4321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8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C303582-989C-804C-82C0-94C0F6905C35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1108074"/>
            <a:ext cx="5057718" cy="16058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2116509"/>
            <a:ext cx="5007203" cy="44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Rappel de la mission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1188236"/>
            <a:ext cx="5007202" cy="940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01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90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0FF25-A784-D206-0790-E661F2E1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47F7ABF-55D7-9C4A-74C6-55E495BDE0D6}"/>
              </a:ext>
            </a:extLst>
          </p:cNvPr>
          <p:cNvSpPr/>
          <p:nvPr/>
        </p:nvSpPr>
        <p:spPr>
          <a:xfrm>
            <a:off x="2000250" y="283658"/>
            <a:ext cx="81915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 ET RECOMMANDATIONS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47898E-1E75-2E61-94B2-E08A51452AD6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96EB5-75FB-BF90-32DF-64D520737A93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870947-BB11-3767-653F-B05062775B33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7144B37-0E51-4CA6-BEA4-3C676400718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20E604-D463-07CA-464C-4B07CBCF35F1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35CF27F-6004-2AF2-6B89-5EA110176F3E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817DDA7-885D-9378-C312-19DDA91342B6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DD11D28C-2B1C-0F2B-2850-EFA60CBD7CC0}"/>
              </a:ext>
            </a:extLst>
          </p:cNvPr>
          <p:cNvSpPr/>
          <p:nvPr/>
        </p:nvSpPr>
        <p:spPr>
          <a:xfrm>
            <a:off x="3856355" y="1212389"/>
            <a:ext cx="2919095" cy="846641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Commandes anciennes</a:t>
            </a:r>
          </a:p>
          <a:p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Très faible fréquence</a:t>
            </a:r>
          </a:p>
          <a:p>
            <a:r>
              <a:rPr lang="fr-FR" sz="1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Faible montant dépensé</a:t>
            </a:r>
          </a:p>
          <a:p>
            <a:r>
              <a:rPr lang="fr-FR" sz="1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Frais de livraison élevés.</a:t>
            </a: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E9D13190-6211-E182-DB3B-CEAC87355944}"/>
              </a:ext>
            </a:extLst>
          </p:cNvPr>
          <p:cNvSpPr/>
          <p:nvPr/>
        </p:nvSpPr>
        <p:spPr>
          <a:xfrm>
            <a:off x="3856355" y="2229314"/>
            <a:ext cx="2919095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</a:t>
            </a:r>
            <a:r>
              <a:rPr lang="fr-FR" sz="12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>
                <a:solidFill>
                  <a:srgbClr val="44546A"/>
                </a:solidFill>
                <a:latin typeface="Bahnschrift" panose="020B0502040204020203" pitchFamily="34" charset="0"/>
              </a:rPr>
              <a:t>Commandes récentes </a:t>
            </a:r>
          </a:p>
          <a:p>
            <a:r>
              <a:rPr lang="fr-FR" sz="12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 </a:t>
            </a:r>
            <a:r>
              <a:rPr lang="fr-FR" sz="1200" dirty="0">
                <a:solidFill>
                  <a:srgbClr val="44546A"/>
                </a:solidFill>
                <a:latin typeface="Bahnschrift" panose="020B0502040204020203" pitchFamily="34" charset="0"/>
              </a:rPr>
              <a:t>Haute fréquence d'achat</a:t>
            </a:r>
          </a:p>
          <a:p>
            <a:r>
              <a:rPr lang="fr-FR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2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200" dirty="0">
                <a:solidFill>
                  <a:srgbClr val="44546A"/>
                </a:solidFill>
                <a:latin typeface="Bahnschrift" panose="020B0502040204020203" pitchFamily="34" charset="0"/>
              </a:rPr>
              <a:t>Faible montant dépensé</a:t>
            </a:r>
          </a:p>
          <a:p>
            <a:r>
              <a:rPr lang="fr-FR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 </a:t>
            </a:r>
            <a:r>
              <a:rPr lang="fr-FR" sz="12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Avis moyens (mais livraison rapide)</a:t>
            </a: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7C2E9A26-D8BB-5D63-B8D6-F59CF0355C33}"/>
              </a:ext>
            </a:extLst>
          </p:cNvPr>
          <p:cNvSpPr/>
          <p:nvPr/>
        </p:nvSpPr>
        <p:spPr>
          <a:xfrm>
            <a:off x="3856354" y="3337585"/>
            <a:ext cx="2919096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Récence moyenne</a:t>
            </a:r>
            <a:endParaRPr lang="fr-FR" sz="1300" dirty="0">
              <a:solidFill>
                <a:srgbClr val="FB80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Très faible fréquence</a:t>
            </a:r>
          </a:p>
          <a:p>
            <a:r>
              <a:rPr lang="fr-FR" sz="1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Faible montant dépensé</a:t>
            </a:r>
          </a:p>
          <a:p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Avis médiocres (livraison longue)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08936711-E6C9-EB33-C1E0-B7008CB9C5CB}"/>
              </a:ext>
            </a:extLst>
          </p:cNvPr>
          <p:cNvSpPr/>
          <p:nvPr/>
        </p:nvSpPr>
        <p:spPr>
          <a:xfrm>
            <a:off x="3856354" y="4472779"/>
            <a:ext cx="2919096" cy="730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</a:t>
            </a:r>
            <a:r>
              <a:rPr lang="fr-FR" sz="13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Montants moyens dépensés</a:t>
            </a:r>
          </a:p>
          <a:p>
            <a:r>
              <a:rPr lang="fr-FR" sz="1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3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Faibles fréquence</a:t>
            </a:r>
          </a:p>
          <a:p>
            <a:r>
              <a:rPr lang="fr-FR" sz="12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  </a:t>
            </a:r>
            <a:r>
              <a:rPr lang="fr-FR" sz="1200" dirty="0">
                <a:solidFill>
                  <a:srgbClr val="44546A"/>
                </a:solidFill>
                <a:latin typeface="Bahnschrift" panose="020B0502040204020203" pitchFamily="34" charset="0"/>
              </a:rPr>
              <a:t>Utilisateurs réguliers bons/vouchers</a:t>
            </a:r>
          </a:p>
          <a:p>
            <a:r>
              <a:rPr lang="fr-FR" sz="13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 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Paiement en une seule fois.</a:t>
            </a: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9295F359-411F-0030-8010-31106AF121B7}"/>
              </a:ext>
            </a:extLst>
          </p:cNvPr>
          <p:cNvSpPr/>
          <p:nvPr/>
        </p:nvSpPr>
        <p:spPr>
          <a:xfrm>
            <a:off x="3856354" y="5468362"/>
            <a:ext cx="2919096" cy="87409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Faible Montant</a:t>
            </a:r>
          </a:p>
          <a:p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Très faible fréquence</a:t>
            </a:r>
          </a:p>
          <a:p>
            <a:r>
              <a:rPr lang="fr-FR" sz="1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Récence très basse</a:t>
            </a:r>
          </a:p>
          <a:p>
            <a:r>
              <a:rPr lang="fr-FR" sz="12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, Excellents avis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565A988B-DB40-FE2D-4447-BDC685610326}"/>
              </a:ext>
            </a:extLst>
          </p:cNvPr>
          <p:cNvSpPr/>
          <p:nvPr/>
        </p:nvSpPr>
        <p:spPr>
          <a:xfrm>
            <a:off x="3070689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0E7575FD-B7DB-A3D4-C9A6-CBE5EACA90A9}"/>
              </a:ext>
            </a:extLst>
          </p:cNvPr>
          <p:cNvSpPr/>
          <p:nvPr/>
        </p:nvSpPr>
        <p:spPr>
          <a:xfrm>
            <a:off x="3070689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1ABC3858-D30E-39BB-FB8B-8256D8AE842F}"/>
              </a:ext>
            </a:extLst>
          </p:cNvPr>
          <p:cNvSpPr/>
          <p:nvPr/>
        </p:nvSpPr>
        <p:spPr>
          <a:xfrm>
            <a:off x="3070689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89E4F6CA-B8B7-FE65-CA77-BC37A350DEBD}"/>
              </a:ext>
            </a:extLst>
          </p:cNvPr>
          <p:cNvSpPr/>
          <p:nvPr/>
        </p:nvSpPr>
        <p:spPr>
          <a:xfrm>
            <a:off x="3070689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BBD04EFD-1249-20E7-143A-A1C2275D80E6}"/>
              </a:ext>
            </a:extLst>
          </p:cNvPr>
          <p:cNvSpPr/>
          <p:nvPr/>
        </p:nvSpPr>
        <p:spPr>
          <a:xfrm>
            <a:off x="3070689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4460E772-E8AA-64C3-8183-19D16D7BA152}"/>
              </a:ext>
            </a:extLst>
          </p:cNvPr>
          <p:cNvGrpSpPr/>
          <p:nvPr/>
        </p:nvGrpSpPr>
        <p:grpSpPr>
          <a:xfrm>
            <a:off x="689965" y="1072168"/>
            <a:ext cx="2235479" cy="929315"/>
            <a:chOff x="645515" y="1046768"/>
            <a:chExt cx="2235479" cy="929315"/>
          </a:xfrm>
        </p:grpSpPr>
        <p:sp>
          <p:nvSpPr>
            <p:cNvPr id="23" name="Rectangle : avec coins arrondis en diagonale 22">
              <a:extLst>
                <a:ext uri="{FF2B5EF4-FFF2-40B4-BE49-F238E27FC236}">
                  <a16:creationId xmlns:a16="http://schemas.microsoft.com/office/drawing/2014/main" id="{BD05DFE9-7200-246E-0937-C46851672130}"/>
                </a:ext>
              </a:extLst>
            </p:cNvPr>
            <p:cNvSpPr/>
            <p:nvPr/>
          </p:nvSpPr>
          <p:spPr>
            <a:xfrm>
              <a:off x="916305" y="124545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0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4B8030CB-2A2D-0F72-EEC3-DBE327A23C1F}"/>
                </a:ext>
              </a:extLst>
            </p:cNvPr>
            <p:cNvGrpSpPr/>
            <p:nvPr/>
          </p:nvGrpSpPr>
          <p:grpSpPr>
            <a:xfrm>
              <a:off x="645515" y="1046768"/>
              <a:ext cx="668579" cy="524364"/>
              <a:chOff x="7224471" y="2590504"/>
              <a:chExt cx="668579" cy="524364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527CDCF3-A031-79E1-B947-ECB4B71BC51B}"/>
                  </a:ext>
                </a:extLst>
              </p:cNvPr>
              <p:cNvSpPr/>
              <p:nvPr/>
            </p:nvSpPr>
            <p:spPr>
              <a:xfrm>
                <a:off x="7292488" y="259050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CF36138-8181-EECF-ABD5-BE7D01C20B9B}"/>
                  </a:ext>
                </a:extLst>
              </p:cNvPr>
              <p:cNvSpPr txBox="1"/>
              <p:nvPr/>
            </p:nvSpPr>
            <p:spPr>
              <a:xfrm>
                <a:off x="7224471" y="266904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34%</a:t>
                </a:r>
              </a:p>
            </p:txBody>
          </p:sp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8A518FD-BB42-146E-E647-605039AC0FC7}"/>
              </a:ext>
            </a:extLst>
          </p:cNvPr>
          <p:cNvGrpSpPr/>
          <p:nvPr/>
        </p:nvGrpSpPr>
        <p:grpSpPr>
          <a:xfrm>
            <a:off x="684166" y="2139478"/>
            <a:ext cx="2241278" cy="929315"/>
            <a:chOff x="639716" y="2114078"/>
            <a:chExt cx="2241278" cy="929315"/>
          </a:xfrm>
        </p:grpSpPr>
        <p:sp>
          <p:nvSpPr>
            <p:cNvPr id="24" name="Rectangle : avec coins arrondis en diagonale 23">
              <a:extLst>
                <a:ext uri="{FF2B5EF4-FFF2-40B4-BE49-F238E27FC236}">
                  <a16:creationId xmlns:a16="http://schemas.microsoft.com/office/drawing/2014/main" id="{0C8A827E-E68A-75C4-66B4-47A51F77A79A}"/>
                </a:ext>
              </a:extLst>
            </p:cNvPr>
            <p:cNvSpPr/>
            <p:nvPr/>
          </p:nvSpPr>
          <p:spPr>
            <a:xfrm>
              <a:off x="916305" y="231276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FFFB3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1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1EE6DC02-FF01-482B-4303-BAC75FFC6A6E}"/>
                </a:ext>
              </a:extLst>
            </p:cNvPr>
            <p:cNvGrpSpPr/>
            <p:nvPr/>
          </p:nvGrpSpPr>
          <p:grpSpPr>
            <a:xfrm>
              <a:off x="639716" y="2114078"/>
              <a:ext cx="668579" cy="524364"/>
              <a:chOff x="7224473" y="3522359"/>
              <a:chExt cx="668579" cy="524364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37C63327-D435-D068-48EE-6B84847A9DD3}"/>
                  </a:ext>
                </a:extLst>
              </p:cNvPr>
              <p:cNvSpPr/>
              <p:nvPr/>
            </p:nvSpPr>
            <p:spPr>
              <a:xfrm>
                <a:off x="7292490" y="3522359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6C8AC1A-2EE5-FEA0-DE9B-CEF625DA89E3}"/>
                  </a:ext>
                </a:extLst>
              </p:cNvPr>
              <p:cNvSpPr txBox="1"/>
              <p:nvPr/>
            </p:nvSpPr>
            <p:spPr>
              <a:xfrm>
                <a:off x="7224473" y="360090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0.8%</a:t>
                </a:r>
              </a:p>
            </p:txBody>
          </p:sp>
        </p:grp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D9484A8-64D7-D974-DD62-8E067D3530DB}"/>
              </a:ext>
            </a:extLst>
          </p:cNvPr>
          <p:cNvGrpSpPr/>
          <p:nvPr/>
        </p:nvGrpSpPr>
        <p:grpSpPr>
          <a:xfrm>
            <a:off x="700626" y="3206788"/>
            <a:ext cx="2224818" cy="929315"/>
            <a:chOff x="656176" y="3181388"/>
            <a:chExt cx="2224818" cy="929315"/>
          </a:xfrm>
        </p:grpSpPr>
        <p:sp>
          <p:nvSpPr>
            <p:cNvPr id="25" name="Rectangle : avec coins arrondis en diagonale 24">
              <a:extLst>
                <a:ext uri="{FF2B5EF4-FFF2-40B4-BE49-F238E27FC236}">
                  <a16:creationId xmlns:a16="http://schemas.microsoft.com/office/drawing/2014/main" id="{6342FAE7-123F-485B-03AF-6F82912E762C}"/>
                </a:ext>
              </a:extLst>
            </p:cNvPr>
            <p:cNvSpPr/>
            <p:nvPr/>
          </p:nvSpPr>
          <p:spPr>
            <a:xfrm>
              <a:off x="916305" y="338007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2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0EF7D1D7-F1B1-6513-F0F4-582FC70F1832}"/>
                </a:ext>
              </a:extLst>
            </p:cNvPr>
            <p:cNvGrpSpPr/>
            <p:nvPr/>
          </p:nvGrpSpPr>
          <p:grpSpPr>
            <a:xfrm>
              <a:off x="656176" y="3181388"/>
              <a:ext cx="668579" cy="524364"/>
              <a:chOff x="7183269" y="4303484"/>
              <a:chExt cx="668579" cy="524364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E66B359A-1F43-3599-92A7-A11F075886DF}"/>
                  </a:ext>
                </a:extLst>
              </p:cNvPr>
              <p:cNvSpPr/>
              <p:nvPr/>
            </p:nvSpPr>
            <p:spPr>
              <a:xfrm>
                <a:off x="7251286" y="4303484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BEC54B0-2395-9465-F966-F4800393FD7F}"/>
                  </a:ext>
                </a:extLst>
              </p:cNvPr>
              <p:cNvSpPr txBox="1"/>
              <p:nvPr/>
            </p:nvSpPr>
            <p:spPr>
              <a:xfrm>
                <a:off x="7183269" y="438202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17%</a:t>
                </a:r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2C6C64BC-C31E-BEDF-9607-858FE76D6E4C}"/>
              </a:ext>
            </a:extLst>
          </p:cNvPr>
          <p:cNvGrpSpPr/>
          <p:nvPr/>
        </p:nvGrpSpPr>
        <p:grpSpPr>
          <a:xfrm>
            <a:off x="686093" y="4275307"/>
            <a:ext cx="2239351" cy="928106"/>
            <a:chOff x="641643" y="4249907"/>
            <a:chExt cx="2239351" cy="928106"/>
          </a:xfrm>
        </p:grpSpPr>
        <p:sp>
          <p:nvSpPr>
            <p:cNvPr id="26" name="Rectangle : avec coins arrondis en diagonale 25">
              <a:extLst>
                <a:ext uri="{FF2B5EF4-FFF2-40B4-BE49-F238E27FC236}">
                  <a16:creationId xmlns:a16="http://schemas.microsoft.com/office/drawing/2014/main" id="{AE64886C-331C-DAC7-8302-E64EF58F18BC}"/>
                </a:ext>
              </a:extLst>
            </p:cNvPr>
            <p:cNvSpPr/>
            <p:nvPr/>
          </p:nvSpPr>
          <p:spPr>
            <a:xfrm>
              <a:off x="916305" y="444738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B807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3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97DD962B-55A7-94C7-FA0B-D7B49E2E6659}"/>
                </a:ext>
              </a:extLst>
            </p:cNvPr>
            <p:cNvGrpSpPr/>
            <p:nvPr/>
          </p:nvGrpSpPr>
          <p:grpSpPr>
            <a:xfrm>
              <a:off x="641643" y="4249907"/>
              <a:ext cx="668579" cy="524364"/>
              <a:chOff x="7183269" y="5084609"/>
              <a:chExt cx="668579" cy="524364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13702C44-E32B-1758-34C6-4FB781E3B375}"/>
                  </a:ext>
                </a:extLst>
              </p:cNvPr>
              <p:cNvSpPr/>
              <p:nvPr/>
            </p:nvSpPr>
            <p:spPr>
              <a:xfrm>
                <a:off x="7251286" y="5084609"/>
                <a:ext cx="524364" cy="524364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2C764CDB-AABD-7A3E-0454-3CFAEAB67BCB}"/>
                  </a:ext>
                </a:extLst>
              </p:cNvPr>
              <p:cNvSpPr txBox="1"/>
              <p:nvPr/>
            </p:nvSpPr>
            <p:spPr>
              <a:xfrm>
                <a:off x="7183269" y="516315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0.2%</a:t>
                </a:r>
              </a:p>
            </p:txBody>
          </p:sp>
        </p:grp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3284C0F5-74F5-AD11-D69B-73A9EF97DE52}"/>
              </a:ext>
            </a:extLst>
          </p:cNvPr>
          <p:cNvGrpSpPr/>
          <p:nvPr/>
        </p:nvGrpSpPr>
        <p:grpSpPr>
          <a:xfrm>
            <a:off x="688683" y="5339690"/>
            <a:ext cx="2236761" cy="931033"/>
            <a:chOff x="644233" y="5314290"/>
            <a:chExt cx="2236761" cy="931033"/>
          </a:xfrm>
          <a:solidFill>
            <a:schemeClr val="accent1">
              <a:lumMod val="50000"/>
            </a:schemeClr>
          </a:solidFill>
        </p:grpSpPr>
        <p:sp>
          <p:nvSpPr>
            <p:cNvPr id="27" name="Rectangle : avec coins arrondis en diagonale 26">
              <a:extLst>
                <a:ext uri="{FF2B5EF4-FFF2-40B4-BE49-F238E27FC236}">
                  <a16:creationId xmlns:a16="http://schemas.microsoft.com/office/drawing/2014/main" id="{8ACDB70D-5F3E-ED27-992F-E8ED994115A2}"/>
                </a:ext>
              </a:extLst>
            </p:cNvPr>
            <p:cNvSpPr/>
            <p:nvPr/>
          </p:nvSpPr>
          <p:spPr>
            <a:xfrm>
              <a:off x="916305" y="551469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4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8B07107-4EF2-8B8A-4C16-04A02B3686B2}"/>
                </a:ext>
              </a:extLst>
            </p:cNvPr>
            <p:cNvGrpSpPr/>
            <p:nvPr/>
          </p:nvGrpSpPr>
          <p:grpSpPr>
            <a:xfrm>
              <a:off x="644233" y="5314290"/>
              <a:ext cx="668579" cy="524364"/>
              <a:chOff x="7224471" y="5789362"/>
              <a:chExt cx="668579" cy="524364"/>
            </a:xfrm>
            <a:grpFill/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4D0139A0-02F3-CE39-E600-285BC5C8D506}"/>
                  </a:ext>
                </a:extLst>
              </p:cNvPr>
              <p:cNvSpPr/>
              <p:nvPr/>
            </p:nvSpPr>
            <p:spPr>
              <a:xfrm>
                <a:off x="7292488" y="5789362"/>
                <a:ext cx="524364" cy="5243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ADF16212-0CC0-FC09-7268-9B7F54A69051}"/>
                  </a:ext>
                </a:extLst>
              </p:cNvPr>
              <p:cNvSpPr txBox="1"/>
              <p:nvPr/>
            </p:nvSpPr>
            <p:spPr>
              <a:xfrm>
                <a:off x="7224471" y="5867906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44%</a:t>
                </a:r>
              </a:p>
            </p:txBody>
          </p:sp>
        </p:grp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A2ADFC89-433E-8EE1-A05C-DCCA9F0D6785}"/>
              </a:ext>
            </a:extLst>
          </p:cNvPr>
          <p:cNvSpPr/>
          <p:nvPr/>
        </p:nvSpPr>
        <p:spPr>
          <a:xfrm>
            <a:off x="6927045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8C7CDC75-7915-3B5F-A284-1441079A3D9E}"/>
              </a:ext>
            </a:extLst>
          </p:cNvPr>
          <p:cNvSpPr/>
          <p:nvPr/>
        </p:nvSpPr>
        <p:spPr>
          <a:xfrm>
            <a:off x="6927045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B94C61A6-CF83-7AD0-6791-A36A5E7C4AA3}"/>
              </a:ext>
            </a:extLst>
          </p:cNvPr>
          <p:cNvSpPr/>
          <p:nvPr/>
        </p:nvSpPr>
        <p:spPr>
          <a:xfrm>
            <a:off x="6927045" y="3531224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F48526C8-0151-C69F-80FD-0D9C3585F927}"/>
              </a:ext>
            </a:extLst>
          </p:cNvPr>
          <p:cNvSpPr/>
          <p:nvPr/>
        </p:nvSpPr>
        <p:spPr>
          <a:xfrm>
            <a:off x="6927045" y="459106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B5544D50-E884-1A06-E258-193453045A38}"/>
              </a:ext>
            </a:extLst>
          </p:cNvPr>
          <p:cNvSpPr/>
          <p:nvPr/>
        </p:nvSpPr>
        <p:spPr>
          <a:xfrm>
            <a:off x="6927045" y="565430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 : avec coins arrondis en diagonale 64">
            <a:extLst>
              <a:ext uri="{FF2B5EF4-FFF2-40B4-BE49-F238E27FC236}">
                <a16:creationId xmlns:a16="http://schemas.microsoft.com/office/drawing/2014/main" id="{DC0107BA-2A18-8CF0-9EEB-53A8E8DDB921}"/>
              </a:ext>
            </a:extLst>
          </p:cNvPr>
          <p:cNvSpPr/>
          <p:nvPr/>
        </p:nvSpPr>
        <p:spPr>
          <a:xfrm>
            <a:off x="7712708" y="1192912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"Perdus" : Proposer des bons de réduction ou la livraison gratuite pour les reconquérir.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66" name="Rectangle : avec coins arrondis en diagonale 65">
            <a:extLst>
              <a:ext uri="{FF2B5EF4-FFF2-40B4-BE49-F238E27FC236}">
                <a16:creationId xmlns:a16="http://schemas.microsoft.com/office/drawing/2014/main" id="{F5885DBC-5286-48DD-DE5C-CF1104AA6667}"/>
              </a:ext>
            </a:extLst>
          </p:cNvPr>
          <p:cNvSpPr/>
          <p:nvPr/>
        </p:nvSpPr>
        <p:spPr>
          <a:xfrm>
            <a:off x="7712707" y="227657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FFB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"Loyaux" : bons d'achat basés sur la fréquence , newsletters sur des produits moyen/haut de gamme, et communication ciblée sur la qualité de ces articles.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67" name="Rectangle : avec coins arrondis en diagonale 66">
            <a:extLst>
              <a:ext uri="{FF2B5EF4-FFF2-40B4-BE49-F238E27FC236}">
                <a16:creationId xmlns:a16="http://schemas.microsoft.com/office/drawing/2014/main" id="{50AF8F5A-FEC6-2D32-D7F7-35FDF2C32ED0}"/>
              </a:ext>
            </a:extLst>
          </p:cNvPr>
          <p:cNvSpPr/>
          <p:nvPr/>
        </p:nvSpPr>
        <p:spPr>
          <a:xfrm>
            <a:off x="7712708" y="3337585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"À risque (insatisfaits délai)" : Mentionner les efforts faits sur la livraison, récompenser avec bons sur produits entrée de gamme pour les fidéliser, livraison gratuite.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70" name="Rectangle : avec coins arrondis en diagonale 69">
            <a:extLst>
              <a:ext uri="{FF2B5EF4-FFF2-40B4-BE49-F238E27FC236}">
                <a16:creationId xmlns:a16="http://schemas.microsoft.com/office/drawing/2014/main" id="{9303D564-C92F-7D70-0A2D-C2E3F710CBFE}"/>
              </a:ext>
            </a:extLst>
          </p:cNvPr>
          <p:cNvSpPr/>
          <p:nvPr/>
        </p:nvSpPr>
        <p:spPr>
          <a:xfrm>
            <a:off x="7712707" y="4399798"/>
            <a:ext cx="4022090" cy="803614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"À réactiver" : Suggestions de produits moyen et haut de gamme, avec bons d'achat. Insister sur les moyens de paiement en plusieurs fois. Possible de les élever à des "Champions".</a:t>
            </a:r>
          </a:p>
        </p:txBody>
      </p:sp>
      <p:sp>
        <p:nvSpPr>
          <p:cNvPr id="71" name="Rectangle : avec coins arrondis en diagonale 70">
            <a:extLst>
              <a:ext uri="{FF2B5EF4-FFF2-40B4-BE49-F238E27FC236}">
                <a16:creationId xmlns:a16="http://schemas.microsoft.com/office/drawing/2014/main" id="{485DA08D-7649-E4E1-8EA6-5AEE32895E6A}"/>
              </a:ext>
            </a:extLst>
          </p:cNvPr>
          <p:cNvSpPr/>
          <p:nvPr/>
        </p:nvSpPr>
        <p:spPr>
          <a:xfrm>
            <a:off x="7712707" y="5468361"/>
            <a:ext cx="4022089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1">
              <a:lumMod val="50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"À risque (nouveaux clients)" : Récompenser leur achat récent avec des bons sur produits entrée de gamme pour les fidéliser, motiver via d'autres bons.</a:t>
            </a:r>
            <a:endParaRPr lang="fr-FR" sz="14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83F28D84-E842-8C14-94F5-96320C7D80B8}"/>
              </a:ext>
            </a:extLst>
          </p:cNvPr>
          <p:cNvSpPr/>
          <p:nvPr/>
        </p:nvSpPr>
        <p:spPr>
          <a:xfrm>
            <a:off x="10530114" y="43210"/>
            <a:ext cx="1621955" cy="9043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4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1653-3E68-22B1-F626-AAF1808F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B070BD-B7F9-AD60-533C-973EA1A53794}"/>
              </a:ext>
            </a:extLst>
          </p:cNvPr>
          <p:cNvSpPr/>
          <p:nvPr/>
        </p:nvSpPr>
        <p:spPr>
          <a:xfrm>
            <a:off x="2000250" y="283658"/>
            <a:ext cx="8191500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INTERPRÉTATIONS ET RECOMMANDATIONS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029649-95A2-6107-CE88-75D6252141F1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90591F-029F-8399-3FC5-AE86059BD987}"/>
              </a:ext>
            </a:extLst>
          </p:cNvPr>
          <p:cNvSpPr/>
          <p:nvPr/>
        </p:nvSpPr>
        <p:spPr>
          <a:xfrm>
            <a:off x="0" y="2743222"/>
            <a:ext cx="239259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9FCC1CA-99F1-F6BD-87FB-FFBEE0A839AC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34F2F9-068B-4245-37F2-5D2A4447BC7F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D2EF37-162A-9D31-4C2E-07DCA4717407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0EBE761-843D-7E39-7C1C-64A681FC6A39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1D33759-F002-6FA2-20B8-C1C75FA8A3ED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388E9FB1-D223-6A55-9C9F-DAA649FD6E5A}"/>
              </a:ext>
            </a:extLst>
          </p:cNvPr>
          <p:cNvSpPr/>
          <p:nvPr/>
        </p:nvSpPr>
        <p:spPr>
          <a:xfrm>
            <a:off x="3856355" y="1212389"/>
            <a:ext cx="2919095" cy="846641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Montants les plus élevés</a:t>
            </a:r>
          </a:p>
          <a:p>
            <a:r>
              <a:rPr lang="fr-FR" sz="1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Faible fréquence </a:t>
            </a:r>
          </a:p>
          <a:p>
            <a:r>
              <a:rPr lang="fr-FR" sz="14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 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Récence moyenne. </a:t>
            </a:r>
          </a:p>
          <a:p>
            <a:r>
              <a:rPr lang="fr-FR" sz="14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 </a:t>
            </a:r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Délais de livraison élevé</a:t>
            </a: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CD828A26-AA92-8F49-F9DA-85A26FC0AD11}"/>
              </a:ext>
            </a:extLst>
          </p:cNvPr>
          <p:cNvSpPr/>
          <p:nvPr/>
        </p:nvSpPr>
        <p:spPr>
          <a:xfrm>
            <a:off x="3856355" y="2229313"/>
            <a:ext cx="2919095" cy="1072567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Récence moyenne</a:t>
            </a:r>
            <a:endParaRPr lang="fr-FR" sz="1300" dirty="0">
              <a:solidFill>
                <a:srgbClr val="FB80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Très faible fréquence</a:t>
            </a:r>
          </a:p>
          <a:p>
            <a:r>
              <a:rPr lang="fr-FR" sz="13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Faible montant dépensé</a:t>
            </a:r>
          </a:p>
          <a:p>
            <a:r>
              <a:rPr lang="fr-FR" sz="1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▲</a:t>
            </a:r>
            <a:r>
              <a:rPr lang="fr-FR" sz="1300" dirty="0">
                <a:solidFill>
                  <a:srgbClr val="FB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Bons avis (livraison longue)</a:t>
            </a:r>
          </a:p>
          <a:p>
            <a:r>
              <a:rPr lang="fr-FR" sz="1200" dirty="0">
                <a:solidFill>
                  <a:srgbClr val="80B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∎  </a:t>
            </a:r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Paiement unique fréquent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C395C681-C583-D98B-8820-BF09442CD0FC}"/>
              </a:ext>
            </a:extLst>
          </p:cNvPr>
          <p:cNvSpPr/>
          <p:nvPr/>
        </p:nvSpPr>
        <p:spPr>
          <a:xfrm>
            <a:off x="3070689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B1347CD2-F6F7-7BAA-060F-8066B5E18C3D}"/>
              </a:ext>
            </a:extLst>
          </p:cNvPr>
          <p:cNvSpPr/>
          <p:nvPr/>
        </p:nvSpPr>
        <p:spPr>
          <a:xfrm>
            <a:off x="3070689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4E3032B2-7FD4-870C-ED5E-CF11FF808409}"/>
              </a:ext>
            </a:extLst>
          </p:cNvPr>
          <p:cNvGrpSpPr/>
          <p:nvPr/>
        </p:nvGrpSpPr>
        <p:grpSpPr>
          <a:xfrm>
            <a:off x="689965" y="1072168"/>
            <a:ext cx="2235479" cy="929315"/>
            <a:chOff x="645515" y="1046768"/>
            <a:chExt cx="2235479" cy="92931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3" name="Rectangle : avec coins arrondis en diagonale 22">
              <a:extLst>
                <a:ext uri="{FF2B5EF4-FFF2-40B4-BE49-F238E27FC236}">
                  <a16:creationId xmlns:a16="http://schemas.microsoft.com/office/drawing/2014/main" id="{4C404914-9F06-C0D6-F7FF-AD6FAF6554A5}"/>
                </a:ext>
              </a:extLst>
            </p:cNvPr>
            <p:cNvSpPr/>
            <p:nvPr/>
          </p:nvSpPr>
          <p:spPr>
            <a:xfrm>
              <a:off x="916305" y="124545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5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491AABDB-8200-9507-8992-6CCD052F5C8F}"/>
                </a:ext>
              </a:extLst>
            </p:cNvPr>
            <p:cNvGrpSpPr/>
            <p:nvPr/>
          </p:nvGrpSpPr>
          <p:grpSpPr>
            <a:xfrm>
              <a:off x="645515" y="1046768"/>
              <a:ext cx="668579" cy="524364"/>
              <a:chOff x="7224471" y="2590504"/>
              <a:chExt cx="668579" cy="524364"/>
            </a:xfrm>
            <a:grpFill/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5448FDC3-24FF-A9F3-0B64-6FCAE35F0D7E}"/>
                  </a:ext>
                </a:extLst>
              </p:cNvPr>
              <p:cNvSpPr/>
              <p:nvPr/>
            </p:nvSpPr>
            <p:spPr>
              <a:xfrm>
                <a:off x="7292488" y="2590504"/>
                <a:ext cx="524364" cy="524364"/>
              </a:xfrm>
              <a:prstGeom prst="ellipse">
                <a:avLst/>
              </a:prstGeom>
              <a:grpFill/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7EE6406-4144-30CA-548F-D8A9F8597240}"/>
                  </a:ext>
                </a:extLst>
              </p:cNvPr>
              <p:cNvSpPr txBox="1"/>
              <p:nvPr/>
            </p:nvSpPr>
            <p:spPr>
              <a:xfrm>
                <a:off x="7224471" y="2669048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2.4%</a:t>
                </a:r>
              </a:p>
            </p:txBody>
          </p:sp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008462B0-CE11-5DC2-5AFB-79ABDDDFDC31}"/>
              </a:ext>
            </a:extLst>
          </p:cNvPr>
          <p:cNvGrpSpPr/>
          <p:nvPr/>
        </p:nvGrpSpPr>
        <p:grpSpPr>
          <a:xfrm>
            <a:off x="684166" y="2139478"/>
            <a:ext cx="2241278" cy="929315"/>
            <a:chOff x="639716" y="2114078"/>
            <a:chExt cx="2241278" cy="929315"/>
          </a:xfrm>
          <a:solidFill>
            <a:schemeClr val="bg2">
              <a:lumMod val="75000"/>
            </a:schemeClr>
          </a:solidFill>
        </p:grpSpPr>
        <p:sp>
          <p:nvSpPr>
            <p:cNvPr id="24" name="Rectangle : avec coins arrondis en diagonale 23">
              <a:extLst>
                <a:ext uri="{FF2B5EF4-FFF2-40B4-BE49-F238E27FC236}">
                  <a16:creationId xmlns:a16="http://schemas.microsoft.com/office/drawing/2014/main" id="{7C587894-3056-1106-6C6D-C7B5EED2AD08}"/>
                </a:ext>
              </a:extLst>
            </p:cNvPr>
            <p:cNvSpPr/>
            <p:nvPr/>
          </p:nvSpPr>
          <p:spPr>
            <a:xfrm>
              <a:off x="916305" y="2312760"/>
              <a:ext cx="1964689" cy="730633"/>
            </a:xfrm>
            <a:prstGeom prst="round2DiagRect">
              <a:avLst>
                <a:gd name="adj1" fmla="val 50000"/>
                <a:gd name="adj2" fmla="val 0"/>
              </a:avLst>
            </a:prstGeom>
            <a:grpFill/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>
                  <a:solidFill>
                    <a:srgbClr val="44546A"/>
                  </a:solidFill>
                  <a:latin typeface="Bahnschrift SemiBold" panose="020B0502040204020203" pitchFamily="34" charset="0"/>
                </a:rPr>
                <a:t>GROUPE 6</a:t>
              </a:r>
              <a:endParaRPr lang="fr-FR" sz="1600" b="0" dirty="0">
                <a:solidFill>
                  <a:srgbClr val="44546A"/>
                </a:solidFill>
                <a:effectLst/>
                <a:latin typeface="Bahnschrift SemiBold" panose="020B0502040204020203" pitchFamily="34" charset="0"/>
              </a:endParaRP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A66262AD-3682-34B6-549D-EDD1AF02DEFA}"/>
                </a:ext>
              </a:extLst>
            </p:cNvPr>
            <p:cNvGrpSpPr/>
            <p:nvPr/>
          </p:nvGrpSpPr>
          <p:grpSpPr>
            <a:xfrm>
              <a:off x="639716" y="2114078"/>
              <a:ext cx="668579" cy="524364"/>
              <a:chOff x="7224473" y="3522359"/>
              <a:chExt cx="668579" cy="524364"/>
            </a:xfrm>
            <a:grpFill/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7795312-30F2-728A-A4B1-80B86C0D85D8}"/>
                  </a:ext>
                </a:extLst>
              </p:cNvPr>
              <p:cNvSpPr/>
              <p:nvPr/>
            </p:nvSpPr>
            <p:spPr>
              <a:xfrm>
                <a:off x="7292490" y="3522359"/>
                <a:ext cx="524364" cy="524364"/>
              </a:xfrm>
              <a:prstGeom prst="ellipse">
                <a:avLst/>
              </a:prstGeom>
              <a:grpFill/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44546A"/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0FB47F89-D084-4C42-5697-8013614744FA}"/>
                  </a:ext>
                </a:extLst>
              </p:cNvPr>
              <p:cNvSpPr txBox="1"/>
              <p:nvPr/>
            </p:nvSpPr>
            <p:spPr>
              <a:xfrm>
                <a:off x="7224473" y="3600903"/>
                <a:ext cx="668579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44546A"/>
                    </a:solidFill>
                    <a:latin typeface="Bahnschrift" panose="020B0502040204020203" pitchFamily="34" charset="0"/>
                  </a:rPr>
                  <a:t>2.8%</a:t>
                </a:r>
              </a:p>
            </p:txBody>
          </p:sp>
        </p:grp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9AC65296-216A-3711-752A-40C370214756}"/>
              </a:ext>
            </a:extLst>
          </p:cNvPr>
          <p:cNvSpPr/>
          <p:nvPr/>
        </p:nvSpPr>
        <p:spPr>
          <a:xfrm>
            <a:off x="6927045" y="1390389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2F076F31-D250-F1B3-CCD6-8D00F371D1A6}"/>
              </a:ext>
            </a:extLst>
          </p:cNvPr>
          <p:cNvSpPr/>
          <p:nvPr/>
        </p:nvSpPr>
        <p:spPr>
          <a:xfrm>
            <a:off x="6927045" y="242058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 : avec coins arrondis en diagonale 64">
            <a:extLst>
              <a:ext uri="{FF2B5EF4-FFF2-40B4-BE49-F238E27FC236}">
                <a16:creationId xmlns:a16="http://schemas.microsoft.com/office/drawing/2014/main" id="{CE7EB9A4-4049-AF39-92D1-84039C38E70A}"/>
              </a:ext>
            </a:extLst>
          </p:cNvPr>
          <p:cNvSpPr/>
          <p:nvPr/>
        </p:nvSpPr>
        <p:spPr>
          <a:xfrm>
            <a:off x="7712708" y="1192912"/>
            <a:ext cx="4022090" cy="9900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50" dirty="0">
                <a:solidFill>
                  <a:srgbClr val="44546A"/>
                </a:solidFill>
                <a:latin typeface="Bahnschrift" panose="020B0502040204020203" pitchFamily="34" charset="0"/>
              </a:rPr>
              <a:t>"À réactiver" : Suggestions de produits haut/mi-gamme, bons d'achat, bons pour récompenser fidélité et communication sur l'amélioration des délais de livraison. </a:t>
            </a:r>
          </a:p>
          <a:p>
            <a:r>
              <a:rPr lang="fr-FR" sz="1350" dirty="0">
                <a:solidFill>
                  <a:srgbClr val="44546A"/>
                </a:solidFill>
                <a:latin typeface="Bahnschrift" panose="020B0502040204020203" pitchFamily="34" charset="0"/>
              </a:rPr>
              <a:t>       Possible montée en "Champions".</a:t>
            </a:r>
            <a:endParaRPr lang="fr-FR" sz="135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66" name="Rectangle : avec coins arrondis en diagonale 65">
            <a:extLst>
              <a:ext uri="{FF2B5EF4-FFF2-40B4-BE49-F238E27FC236}">
                <a16:creationId xmlns:a16="http://schemas.microsoft.com/office/drawing/2014/main" id="{70BD2763-FF84-AEC8-AC79-E4E042F1F5E5}"/>
              </a:ext>
            </a:extLst>
          </p:cNvPr>
          <p:cNvSpPr/>
          <p:nvPr/>
        </p:nvSpPr>
        <p:spPr>
          <a:xfrm>
            <a:off x="7712707" y="2276578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2">
              <a:lumMod val="75000"/>
            </a:scheme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00" dirty="0">
                <a:solidFill>
                  <a:srgbClr val="44546A"/>
                </a:solidFill>
                <a:latin typeface="Bahnschrift" panose="020B0502040204020203" pitchFamily="34" charset="0"/>
              </a:rPr>
              <a:t>"À risque (haut de gamme)" : Proposez des bons d'achat pour des produits moyen/haut de gamme. Également proposer le paiement en plusieurs fois.</a:t>
            </a:r>
            <a:endParaRPr lang="fr-FR" sz="13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F9D62F-E730-B0F9-BB11-BD3561F3049D}"/>
              </a:ext>
            </a:extLst>
          </p:cNvPr>
          <p:cNvSpPr txBox="1"/>
          <p:nvPr/>
        </p:nvSpPr>
        <p:spPr>
          <a:xfrm>
            <a:off x="752183" y="3754597"/>
            <a:ext cx="10982614" cy="196977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Apports des autres </a:t>
            </a:r>
            <a:r>
              <a:rPr lang="fr-FR" sz="2000" dirty="0" err="1">
                <a:solidFill>
                  <a:srgbClr val="44546A"/>
                </a:solidFill>
                <a:latin typeface="Bahnschrift" panose="020B0502040204020203" pitchFamily="34" charset="0"/>
              </a:rPr>
              <a:t>features</a:t>
            </a:r>
            <a:r>
              <a:rPr lang="fr-FR" sz="2000" dirty="0">
                <a:solidFill>
                  <a:srgbClr val="44546A"/>
                </a:solidFill>
                <a:latin typeface="Bahnschrift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Clusters mieux définis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Leviers d’évolution vers d’autres catégories plus faciles à identifier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Actions mieux ciblées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700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D’une manière générale, tous les groupes (à part le groupe 5) présentent des parts de frais de port élevées (~20%) </a:t>
            </a:r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 livraison gratuite / réduire les coûts de transport et communiquer à ce propos .</a:t>
            </a:r>
            <a:endParaRPr lang="fr-FR" sz="1700" dirty="0">
              <a:solidFill>
                <a:srgbClr val="44546A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C13C4CDF-5759-D474-C9D3-2D191CCCCE82}"/>
              </a:ext>
            </a:extLst>
          </p:cNvPr>
          <p:cNvSpPr/>
          <p:nvPr/>
        </p:nvSpPr>
        <p:spPr>
          <a:xfrm>
            <a:off x="10530114" y="43210"/>
            <a:ext cx="1621955" cy="9043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4" grpId="0" animBg="1"/>
      <p:bldP spid="60" grpId="0" animBg="1"/>
      <p:bldP spid="61" grpId="0" animBg="1"/>
      <p:bldP spid="65" grpId="0" animBg="1"/>
      <p:bldP spid="66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1ED9B94-7E7A-9ADA-2E9B-5133EBBDDF96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82742" y="1680086"/>
            <a:ext cx="5007202" cy="9131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Fréquence de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mise à jour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03263"/>
            <a:ext cx="5007202" cy="1110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04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622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7CF4CC-7C16-F67F-C903-F76A024E77A7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DD4DD-C5D3-6D34-AC95-CBB9ABA558BE}"/>
              </a:ext>
            </a:extLst>
          </p:cNvPr>
          <p:cNvSpPr/>
          <p:nvPr/>
        </p:nvSpPr>
        <p:spPr>
          <a:xfrm>
            <a:off x="-2035" y="4110081"/>
            <a:ext cx="24129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187BDE0-6B0F-D7B1-BA20-B8AF7D20BCB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074557-D713-A8A6-A91A-1C2BD3523258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9AF690-CE66-DC70-4F6C-837ED11F48D5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82E00C-65E4-124F-18E8-63E276FCC984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19CF6A-26AB-2143-8CF6-37D0E48B8C53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69600D4F-D7A7-4EEC-A1BE-2DF024A6C0DB}"/>
              </a:ext>
            </a:extLst>
          </p:cNvPr>
          <p:cNvSpPr/>
          <p:nvPr/>
        </p:nvSpPr>
        <p:spPr>
          <a:xfrm>
            <a:off x="1963421" y="421485"/>
            <a:ext cx="3120389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PÉRIODE INITIALE (14 mois)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" name="Rectangle : avec coins arrondis en diagonale 2">
            <a:extLst>
              <a:ext uri="{FF2B5EF4-FFF2-40B4-BE49-F238E27FC236}">
                <a16:creationId xmlns:a16="http://schemas.microsoft.com/office/drawing/2014/main" id="{55DDA127-23F1-9569-CD9C-47E46287E203}"/>
              </a:ext>
            </a:extLst>
          </p:cNvPr>
          <p:cNvSpPr/>
          <p:nvPr/>
        </p:nvSpPr>
        <p:spPr>
          <a:xfrm>
            <a:off x="1963421" y="2279324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AE663223-6AA4-0545-88EB-7DE1EAB6D186}"/>
              </a:ext>
            </a:extLst>
          </p:cNvPr>
          <p:cNvSpPr/>
          <p:nvPr/>
        </p:nvSpPr>
        <p:spPr>
          <a:xfrm>
            <a:off x="8522971" y="416932"/>
            <a:ext cx="1709420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AF4F1CC5-639B-C328-8876-097DD904A676}"/>
              </a:ext>
            </a:extLst>
          </p:cNvPr>
          <p:cNvSpPr/>
          <p:nvPr/>
        </p:nvSpPr>
        <p:spPr>
          <a:xfrm>
            <a:off x="1963420" y="2822021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6B3BCAFD-49D8-2271-FBF0-29FFB3285CD3}"/>
              </a:ext>
            </a:extLst>
          </p:cNvPr>
          <p:cNvSpPr/>
          <p:nvPr/>
        </p:nvSpPr>
        <p:spPr>
          <a:xfrm>
            <a:off x="1963419" y="3364718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CFD99292-4FC3-4C85-314B-982206B8B477}"/>
              </a:ext>
            </a:extLst>
          </p:cNvPr>
          <p:cNvSpPr/>
          <p:nvPr/>
        </p:nvSpPr>
        <p:spPr>
          <a:xfrm>
            <a:off x="1963418" y="3907415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5" name="Rectangle : avec coins arrondis en diagonale 14">
            <a:extLst>
              <a:ext uri="{FF2B5EF4-FFF2-40B4-BE49-F238E27FC236}">
                <a16:creationId xmlns:a16="http://schemas.microsoft.com/office/drawing/2014/main" id="{8B8C7A73-4567-A127-479E-24BAA8817581}"/>
              </a:ext>
            </a:extLst>
          </p:cNvPr>
          <p:cNvSpPr/>
          <p:nvPr/>
        </p:nvSpPr>
        <p:spPr>
          <a:xfrm>
            <a:off x="1963417" y="4450112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B01E1E5A-2877-D41A-B188-16529978927E}"/>
              </a:ext>
            </a:extLst>
          </p:cNvPr>
          <p:cNvSpPr/>
          <p:nvPr/>
        </p:nvSpPr>
        <p:spPr>
          <a:xfrm>
            <a:off x="1963416" y="4992809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004FF51B-D74D-B161-4A40-5242DEA9B60F}"/>
              </a:ext>
            </a:extLst>
          </p:cNvPr>
          <p:cNvSpPr/>
          <p:nvPr/>
        </p:nvSpPr>
        <p:spPr>
          <a:xfrm>
            <a:off x="1963415" y="5535506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Rectangle : avec coins arrondis en diagonale 17">
            <a:extLst>
              <a:ext uri="{FF2B5EF4-FFF2-40B4-BE49-F238E27FC236}">
                <a16:creationId xmlns:a16="http://schemas.microsoft.com/office/drawing/2014/main" id="{6C1F837D-7ED4-1D03-55DD-944A0658C6E6}"/>
              </a:ext>
            </a:extLst>
          </p:cNvPr>
          <p:cNvSpPr/>
          <p:nvPr/>
        </p:nvSpPr>
        <p:spPr>
          <a:xfrm>
            <a:off x="1963414" y="6078203"/>
            <a:ext cx="3120389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NOUVELLE TRANCHE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Rectangle : avec coins arrondis en diagonale 18">
            <a:extLst>
              <a:ext uri="{FF2B5EF4-FFF2-40B4-BE49-F238E27FC236}">
                <a16:creationId xmlns:a16="http://schemas.microsoft.com/office/drawing/2014/main" id="{30DA0C35-CCD5-A930-99C4-6857BBD5F904}"/>
              </a:ext>
            </a:extLst>
          </p:cNvPr>
          <p:cNvSpPr/>
          <p:nvPr/>
        </p:nvSpPr>
        <p:spPr>
          <a:xfrm rot="16200000">
            <a:off x="-2082151" y="3249844"/>
            <a:ext cx="6015031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DATASET COMPLET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745B5BDC-3A3D-9CCF-B009-AF468D3633C1}"/>
              </a:ext>
            </a:extLst>
          </p:cNvPr>
          <p:cNvSpPr/>
          <p:nvPr/>
        </p:nvSpPr>
        <p:spPr>
          <a:xfrm>
            <a:off x="5684523" y="2279137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3" name="Flèche : gauche 22">
            <a:extLst>
              <a:ext uri="{FF2B5EF4-FFF2-40B4-BE49-F238E27FC236}">
                <a16:creationId xmlns:a16="http://schemas.microsoft.com/office/drawing/2014/main" id="{813FA323-E6BF-46FB-B97F-7B87D52AB66C}"/>
              </a:ext>
            </a:extLst>
          </p:cNvPr>
          <p:cNvSpPr/>
          <p:nvPr/>
        </p:nvSpPr>
        <p:spPr>
          <a:xfrm rot="16200000">
            <a:off x="-1473549" y="3065458"/>
            <a:ext cx="6015031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FDB462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4D4E1F5F-29C4-5B95-C547-B7985990795C}"/>
              </a:ext>
            </a:extLst>
          </p:cNvPr>
          <p:cNvSpPr/>
          <p:nvPr/>
        </p:nvSpPr>
        <p:spPr>
          <a:xfrm>
            <a:off x="5684523" y="2822021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D4B4C8B7-609A-8A86-4B19-FA6CFCCEA623}"/>
              </a:ext>
            </a:extLst>
          </p:cNvPr>
          <p:cNvSpPr/>
          <p:nvPr/>
        </p:nvSpPr>
        <p:spPr>
          <a:xfrm>
            <a:off x="5684523" y="3364905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EEC41F8F-66C2-4B43-4CB4-F02DEA22562E}"/>
              </a:ext>
            </a:extLst>
          </p:cNvPr>
          <p:cNvSpPr/>
          <p:nvPr/>
        </p:nvSpPr>
        <p:spPr>
          <a:xfrm>
            <a:off x="5684523" y="3907789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A76E5A0A-508E-5907-AD0B-04CE9B232B73}"/>
              </a:ext>
            </a:extLst>
          </p:cNvPr>
          <p:cNvSpPr/>
          <p:nvPr/>
        </p:nvSpPr>
        <p:spPr>
          <a:xfrm>
            <a:off x="5684523" y="4450673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8" name="Rectangle : avec coins arrondis en diagonale 27">
            <a:extLst>
              <a:ext uri="{FF2B5EF4-FFF2-40B4-BE49-F238E27FC236}">
                <a16:creationId xmlns:a16="http://schemas.microsoft.com/office/drawing/2014/main" id="{D523E76B-1D82-590E-2D45-F72FD1BEF286}"/>
              </a:ext>
            </a:extLst>
          </p:cNvPr>
          <p:cNvSpPr/>
          <p:nvPr/>
        </p:nvSpPr>
        <p:spPr>
          <a:xfrm>
            <a:off x="5684523" y="4993557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9" name="Rectangle : avec coins arrondis en diagonale 28">
            <a:extLst>
              <a:ext uri="{FF2B5EF4-FFF2-40B4-BE49-F238E27FC236}">
                <a16:creationId xmlns:a16="http://schemas.microsoft.com/office/drawing/2014/main" id="{BDFE57BA-5B53-1CC2-8C6A-41A2BFFCD777}"/>
              </a:ext>
            </a:extLst>
          </p:cNvPr>
          <p:cNvSpPr/>
          <p:nvPr/>
        </p:nvSpPr>
        <p:spPr>
          <a:xfrm>
            <a:off x="5684523" y="5536441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Rectangle : avec coins arrondis en diagonale 29">
            <a:extLst>
              <a:ext uri="{FF2B5EF4-FFF2-40B4-BE49-F238E27FC236}">
                <a16:creationId xmlns:a16="http://schemas.microsoft.com/office/drawing/2014/main" id="{24B34AB2-5083-DB05-9E5B-D47D44306E32}"/>
              </a:ext>
            </a:extLst>
          </p:cNvPr>
          <p:cNvSpPr/>
          <p:nvPr/>
        </p:nvSpPr>
        <p:spPr>
          <a:xfrm>
            <a:off x="5684523" y="6079325"/>
            <a:ext cx="2244087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1" name="Rectangle : avec coins arrondis en diagonale 30">
            <a:extLst>
              <a:ext uri="{FF2B5EF4-FFF2-40B4-BE49-F238E27FC236}">
                <a16:creationId xmlns:a16="http://schemas.microsoft.com/office/drawing/2014/main" id="{81C0F0CB-13FE-7A7B-6B1E-7127DEA91768}"/>
              </a:ext>
            </a:extLst>
          </p:cNvPr>
          <p:cNvSpPr/>
          <p:nvPr/>
        </p:nvSpPr>
        <p:spPr>
          <a:xfrm>
            <a:off x="5684522" y="416932"/>
            <a:ext cx="2244087" cy="1677633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44546A"/>
                </a:solidFill>
                <a:latin typeface="Bahnschrift" panose="020B0502040204020203" pitchFamily="34" charset="0"/>
              </a:rPr>
              <a:t>RECALCUL FEATURES</a:t>
            </a:r>
            <a:endParaRPr lang="fr-FR" sz="1600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E21FA3FB-CC34-0986-9899-B4FBD89F8100}"/>
              </a:ext>
            </a:extLst>
          </p:cNvPr>
          <p:cNvSpPr/>
          <p:nvPr/>
        </p:nvSpPr>
        <p:spPr>
          <a:xfrm>
            <a:off x="8522971" y="2279138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0D768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3" name="Rectangle : avec coins arrondis en diagonale 32">
            <a:extLst>
              <a:ext uri="{FF2B5EF4-FFF2-40B4-BE49-F238E27FC236}">
                <a16:creationId xmlns:a16="http://schemas.microsoft.com/office/drawing/2014/main" id="{E022E70F-E2A2-2575-FEC7-FA8101191FEB}"/>
              </a:ext>
            </a:extLst>
          </p:cNvPr>
          <p:cNvSpPr/>
          <p:nvPr/>
        </p:nvSpPr>
        <p:spPr>
          <a:xfrm>
            <a:off x="8522971" y="2822021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C8D26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48616ADB-440F-A6E2-5FEB-FEB1522FB6E5}"/>
              </a:ext>
            </a:extLst>
          </p:cNvPr>
          <p:cNvSpPr/>
          <p:nvPr/>
        </p:nvSpPr>
        <p:spPr>
          <a:xfrm>
            <a:off x="8522971" y="3364904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0CD66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3E314E62-6F9A-D518-DD62-AB1B300A4852}"/>
              </a:ext>
            </a:extLst>
          </p:cNvPr>
          <p:cNvSpPr/>
          <p:nvPr/>
        </p:nvSpPr>
        <p:spPr>
          <a:xfrm>
            <a:off x="8522971" y="3907787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D9C8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7BD12FA0-614D-5272-9C32-B67B2D64CFE6}"/>
              </a:ext>
            </a:extLst>
          </p:cNvPr>
          <p:cNvSpPr/>
          <p:nvPr/>
        </p:nvSpPr>
        <p:spPr>
          <a:xfrm>
            <a:off x="8522971" y="4450670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1C465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7" name="Rectangle : avec coins arrondis en diagonale 36">
            <a:extLst>
              <a:ext uri="{FF2B5EF4-FFF2-40B4-BE49-F238E27FC236}">
                <a16:creationId xmlns:a16="http://schemas.microsoft.com/office/drawing/2014/main" id="{4655CE59-90A9-AAAC-0DC0-D780312005A8}"/>
              </a:ext>
            </a:extLst>
          </p:cNvPr>
          <p:cNvSpPr/>
          <p:nvPr/>
        </p:nvSpPr>
        <p:spPr>
          <a:xfrm>
            <a:off x="8522971" y="4993553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9BF64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8" name="Rectangle : avec coins arrondis en diagonale 37">
            <a:extLst>
              <a:ext uri="{FF2B5EF4-FFF2-40B4-BE49-F238E27FC236}">
                <a16:creationId xmlns:a16="http://schemas.microsoft.com/office/drawing/2014/main" id="{1C7DFE60-A7FD-8A9B-1173-3B6D920BAACB}"/>
              </a:ext>
            </a:extLst>
          </p:cNvPr>
          <p:cNvSpPr/>
          <p:nvPr/>
        </p:nvSpPr>
        <p:spPr>
          <a:xfrm>
            <a:off x="8522971" y="5536436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2BA63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9" name="Rectangle : avec coins arrondis en diagonale 38">
            <a:extLst>
              <a:ext uri="{FF2B5EF4-FFF2-40B4-BE49-F238E27FC236}">
                <a16:creationId xmlns:a16="http://schemas.microsoft.com/office/drawing/2014/main" id="{54E9A67C-485E-8C4C-7AF5-EC07D03650F1}"/>
              </a:ext>
            </a:extLst>
          </p:cNvPr>
          <p:cNvSpPr/>
          <p:nvPr/>
        </p:nvSpPr>
        <p:spPr>
          <a:xfrm>
            <a:off x="8522971" y="6079319"/>
            <a:ext cx="1709420" cy="358312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CB5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CLUSTERS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B9DFDC85-AA91-1047-D0C0-9323B16D2C00}"/>
              </a:ext>
            </a:extLst>
          </p:cNvPr>
          <p:cNvSpPr/>
          <p:nvPr/>
        </p:nvSpPr>
        <p:spPr>
          <a:xfrm>
            <a:off x="5171568" y="1077627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0F7B5139-3CD6-C9AF-F326-67188804B354}"/>
              </a:ext>
            </a:extLst>
          </p:cNvPr>
          <p:cNvSpPr/>
          <p:nvPr/>
        </p:nvSpPr>
        <p:spPr>
          <a:xfrm>
            <a:off x="5171568" y="227382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DC07931C-F00B-EBF5-1C52-8974741FBE1A}"/>
              </a:ext>
            </a:extLst>
          </p:cNvPr>
          <p:cNvSpPr/>
          <p:nvPr/>
        </p:nvSpPr>
        <p:spPr>
          <a:xfrm>
            <a:off x="5171568" y="281670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22FF3FE0-18B6-5587-BCF5-9E95E86B0C98}"/>
              </a:ext>
            </a:extLst>
          </p:cNvPr>
          <p:cNvSpPr/>
          <p:nvPr/>
        </p:nvSpPr>
        <p:spPr>
          <a:xfrm>
            <a:off x="5171568" y="335959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droite 45">
            <a:extLst>
              <a:ext uri="{FF2B5EF4-FFF2-40B4-BE49-F238E27FC236}">
                <a16:creationId xmlns:a16="http://schemas.microsoft.com/office/drawing/2014/main" id="{A36BA6A1-6CC3-53C6-B7DB-1BF34DB8FD5C}"/>
              </a:ext>
            </a:extLst>
          </p:cNvPr>
          <p:cNvSpPr/>
          <p:nvPr/>
        </p:nvSpPr>
        <p:spPr>
          <a:xfrm>
            <a:off x="5171568" y="3902474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A1DFDE4D-8C50-FD8F-3ECF-8FDB2D62A017}"/>
              </a:ext>
            </a:extLst>
          </p:cNvPr>
          <p:cNvSpPr/>
          <p:nvPr/>
        </p:nvSpPr>
        <p:spPr>
          <a:xfrm>
            <a:off x="5171568" y="4445358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 : droite 47">
            <a:extLst>
              <a:ext uri="{FF2B5EF4-FFF2-40B4-BE49-F238E27FC236}">
                <a16:creationId xmlns:a16="http://schemas.microsoft.com/office/drawing/2014/main" id="{97B650DA-4720-E62A-F582-41DD5F851659}"/>
              </a:ext>
            </a:extLst>
          </p:cNvPr>
          <p:cNvSpPr/>
          <p:nvPr/>
        </p:nvSpPr>
        <p:spPr>
          <a:xfrm>
            <a:off x="5171568" y="498824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C82C1A04-CF48-68AA-8984-BE36D7D1461F}"/>
              </a:ext>
            </a:extLst>
          </p:cNvPr>
          <p:cNvSpPr/>
          <p:nvPr/>
        </p:nvSpPr>
        <p:spPr>
          <a:xfrm>
            <a:off x="5171568" y="553112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4A06ABE4-E3AC-912E-278A-1CDDDEEB8437}"/>
              </a:ext>
            </a:extLst>
          </p:cNvPr>
          <p:cNvSpPr/>
          <p:nvPr/>
        </p:nvSpPr>
        <p:spPr>
          <a:xfrm>
            <a:off x="5171568" y="607401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lèche : droite 50">
            <a:extLst>
              <a:ext uri="{FF2B5EF4-FFF2-40B4-BE49-F238E27FC236}">
                <a16:creationId xmlns:a16="http://schemas.microsoft.com/office/drawing/2014/main" id="{0E1A60E9-6D9F-9B95-36D3-D64CFA5AAF41}"/>
              </a:ext>
            </a:extLst>
          </p:cNvPr>
          <p:cNvSpPr/>
          <p:nvPr/>
        </p:nvSpPr>
        <p:spPr>
          <a:xfrm>
            <a:off x="8016367" y="1077627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921068CD-B927-2DA3-B086-518EE1FC845E}"/>
              </a:ext>
            </a:extLst>
          </p:cNvPr>
          <p:cNvSpPr/>
          <p:nvPr/>
        </p:nvSpPr>
        <p:spPr>
          <a:xfrm>
            <a:off x="8016367" y="227382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F3A0BA26-A63F-75B6-341B-E77155A1B0D5}"/>
              </a:ext>
            </a:extLst>
          </p:cNvPr>
          <p:cNvSpPr/>
          <p:nvPr/>
        </p:nvSpPr>
        <p:spPr>
          <a:xfrm>
            <a:off x="8016367" y="281670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86A59B83-DDCC-53D1-98FB-D94C773E0B12}"/>
              </a:ext>
            </a:extLst>
          </p:cNvPr>
          <p:cNvSpPr/>
          <p:nvPr/>
        </p:nvSpPr>
        <p:spPr>
          <a:xfrm>
            <a:off x="8016367" y="335959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lèche : droite 54">
            <a:extLst>
              <a:ext uri="{FF2B5EF4-FFF2-40B4-BE49-F238E27FC236}">
                <a16:creationId xmlns:a16="http://schemas.microsoft.com/office/drawing/2014/main" id="{AF102719-62A4-38D6-62DD-F0822BA22FE5}"/>
              </a:ext>
            </a:extLst>
          </p:cNvPr>
          <p:cNvSpPr/>
          <p:nvPr/>
        </p:nvSpPr>
        <p:spPr>
          <a:xfrm>
            <a:off x="8016367" y="3902474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Flèche : droite 55">
            <a:extLst>
              <a:ext uri="{FF2B5EF4-FFF2-40B4-BE49-F238E27FC236}">
                <a16:creationId xmlns:a16="http://schemas.microsoft.com/office/drawing/2014/main" id="{A3EC3B80-1FFB-1DA3-8F6E-3EBAF91B4EE0}"/>
              </a:ext>
            </a:extLst>
          </p:cNvPr>
          <p:cNvSpPr/>
          <p:nvPr/>
        </p:nvSpPr>
        <p:spPr>
          <a:xfrm>
            <a:off x="8016367" y="4445358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ECABAFD0-189A-65CF-DFD6-A5F970BFA4B9}"/>
              </a:ext>
            </a:extLst>
          </p:cNvPr>
          <p:cNvSpPr/>
          <p:nvPr/>
        </p:nvSpPr>
        <p:spPr>
          <a:xfrm>
            <a:off x="8016367" y="4988242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57">
            <a:extLst>
              <a:ext uri="{FF2B5EF4-FFF2-40B4-BE49-F238E27FC236}">
                <a16:creationId xmlns:a16="http://schemas.microsoft.com/office/drawing/2014/main" id="{58CD61C1-9840-9272-4FC9-C356FB66A5DF}"/>
              </a:ext>
            </a:extLst>
          </p:cNvPr>
          <p:cNvSpPr/>
          <p:nvPr/>
        </p:nvSpPr>
        <p:spPr>
          <a:xfrm>
            <a:off x="8016367" y="5531126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2FCAED27-1031-2E3E-5099-E930E7648FD3}"/>
              </a:ext>
            </a:extLst>
          </p:cNvPr>
          <p:cNvSpPr/>
          <p:nvPr/>
        </p:nvSpPr>
        <p:spPr>
          <a:xfrm>
            <a:off x="8016367" y="6074010"/>
            <a:ext cx="425196" cy="360398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577EEF73-E97B-991E-12CC-4ED3E575BD9B}"/>
              </a:ext>
            </a:extLst>
          </p:cNvPr>
          <p:cNvGrpSpPr/>
          <p:nvPr/>
        </p:nvGrpSpPr>
        <p:grpSpPr>
          <a:xfrm>
            <a:off x="10313799" y="1077627"/>
            <a:ext cx="1422592" cy="1468179"/>
            <a:chOff x="10176639" y="1111250"/>
            <a:chExt cx="1422592" cy="1468179"/>
          </a:xfrm>
        </p:grpSpPr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90F45588-F147-2440-C8F2-3A15F28D434B}"/>
                </a:ext>
              </a:extLst>
            </p:cNvPr>
            <p:cNvSpPr/>
            <p:nvPr/>
          </p:nvSpPr>
          <p:spPr>
            <a:xfrm>
              <a:off x="10176639" y="1111250"/>
              <a:ext cx="795893" cy="1468179"/>
            </a:xfrm>
            <a:custGeom>
              <a:avLst/>
              <a:gdLst>
                <a:gd name="connsiteX0" fmla="*/ 181771 w 795893"/>
                <a:gd name="connsiteY0" fmla="*/ 0 h 1468179"/>
                <a:gd name="connsiteX1" fmla="*/ 181771 w 795893"/>
                <a:gd name="connsiteY1" fmla="*/ 90885 h 1468179"/>
                <a:gd name="connsiteX2" fmla="*/ 795893 w 795893"/>
                <a:gd name="connsiteY2" fmla="*/ 90885 h 1468179"/>
                <a:gd name="connsiteX3" fmla="*/ 795893 w 795893"/>
                <a:gd name="connsiteY3" fmla="*/ 672286 h 1468179"/>
                <a:gd name="connsiteX4" fmla="*/ 795893 w 795893"/>
                <a:gd name="connsiteY4" fmla="*/ 727083 h 1468179"/>
                <a:gd name="connsiteX5" fmla="*/ 795493 w 795893"/>
                <a:gd name="connsiteY5" fmla="*/ 727083 h 1468179"/>
                <a:gd name="connsiteX6" fmla="*/ 795493 w 795893"/>
                <a:gd name="connsiteY6" fmla="*/ 1468179 h 1468179"/>
                <a:gd name="connsiteX7" fmla="*/ 68810 w 795893"/>
                <a:gd name="connsiteY7" fmla="*/ 1468179 h 1468179"/>
                <a:gd name="connsiteX8" fmla="*/ 68810 w 795893"/>
                <a:gd name="connsiteY8" fmla="*/ 1286408 h 1468179"/>
                <a:gd name="connsiteX9" fmla="*/ 613722 w 795893"/>
                <a:gd name="connsiteY9" fmla="*/ 1286408 h 1468179"/>
                <a:gd name="connsiteX10" fmla="*/ 613722 w 795893"/>
                <a:gd name="connsiteY10" fmla="*/ 672286 h 1468179"/>
                <a:gd name="connsiteX11" fmla="*/ 614122 w 795893"/>
                <a:gd name="connsiteY11" fmla="*/ 672286 h 1468179"/>
                <a:gd name="connsiteX12" fmla="*/ 614122 w 795893"/>
                <a:gd name="connsiteY12" fmla="*/ 272656 h 1468179"/>
                <a:gd name="connsiteX13" fmla="*/ 181771 w 795893"/>
                <a:gd name="connsiteY13" fmla="*/ 272656 h 1468179"/>
                <a:gd name="connsiteX14" fmla="*/ 181771 w 795893"/>
                <a:gd name="connsiteY14" fmla="*/ 363541 h 1468179"/>
                <a:gd name="connsiteX15" fmla="*/ 0 w 795893"/>
                <a:gd name="connsiteY15" fmla="*/ 181771 h 146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5893" h="1468179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672286"/>
                  </a:lnTo>
                  <a:lnTo>
                    <a:pt x="795893" y="727083"/>
                  </a:lnTo>
                  <a:lnTo>
                    <a:pt x="795493" y="727083"/>
                  </a:lnTo>
                  <a:lnTo>
                    <a:pt x="795493" y="1468179"/>
                  </a:lnTo>
                  <a:lnTo>
                    <a:pt x="68810" y="1468179"/>
                  </a:lnTo>
                  <a:lnTo>
                    <a:pt x="68810" y="1286408"/>
                  </a:lnTo>
                  <a:lnTo>
                    <a:pt x="613722" y="1286408"/>
                  </a:lnTo>
                  <a:lnTo>
                    <a:pt x="613722" y="672286"/>
                  </a:lnTo>
                  <a:lnTo>
                    <a:pt x="614122" y="672286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A24D3C7-0301-04DC-997E-2CC68E3D2989}"/>
                </a:ext>
              </a:extLst>
            </p:cNvPr>
            <p:cNvSpPr txBox="1"/>
            <p:nvPr/>
          </p:nvSpPr>
          <p:spPr>
            <a:xfrm>
              <a:off x="10243077" y="1567364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2A3CCC65-05F8-BA63-BBC5-E96D3311EF83}"/>
              </a:ext>
            </a:extLst>
          </p:cNvPr>
          <p:cNvGrpSpPr/>
          <p:nvPr/>
        </p:nvGrpSpPr>
        <p:grpSpPr>
          <a:xfrm>
            <a:off x="10315247" y="1077012"/>
            <a:ext cx="1418694" cy="2015008"/>
            <a:chOff x="10178087" y="1110635"/>
            <a:chExt cx="1418694" cy="2015008"/>
          </a:xfrm>
        </p:grpSpPr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7D9B93E0-87D9-D04D-BAF0-0F1DC4A417A8}"/>
                </a:ext>
              </a:extLst>
            </p:cNvPr>
            <p:cNvSpPr/>
            <p:nvPr/>
          </p:nvSpPr>
          <p:spPr>
            <a:xfrm>
              <a:off x="10178087" y="1110635"/>
              <a:ext cx="795893" cy="2015008"/>
            </a:xfrm>
            <a:custGeom>
              <a:avLst/>
              <a:gdLst>
                <a:gd name="connsiteX0" fmla="*/ 181771 w 795893"/>
                <a:gd name="connsiteY0" fmla="*/ 0 h 2015008"/>
                <a:gd name="connsiteX1" fmla="*/ 181771 w 795893"/>
                <a:gd name="connsiteY1" fmla="*/ 90885 h 2015008"/>
                <a:gd name="connsiteX2" fmla="*/ 795893 w 795893"/>
                <a:gd name="connsiteY2" fmla="*/ 90885 h 2015008"/>
                <a:gd name="connsiteX3" fmla="*/ 795893 w 795893"/>
                <a:gd name="connsiteY3" fmla="*/ 727083 h 2015008"/>
                <a:gd name="connsiteX4" fmla="*/ 795893 w 795893"/>
                <a:gd name="connsiteY4" fmla="*/ 2007388 h 2015008"/>
                <a:gd name="connsiteX5" fmla="*/ 794045 w 795893"/>
                <a:gd name="connsiteY5" fmla="*/ 2007388 h 2015008"/>
                <a:gd name="connsiteX6" fmla="*/ 794045 w 795893"/>
                <a:gd name="connsiteY6" fmla="*/ 2015008 h 2015008"/>
                <a:gd name="connsiteX7" fmla="*/ 67362 w 795893"/>
                <a:gd name="connsiteY7" fmla="*/ 2015008 h 2015008"/>
                <a:gd name="connsiteX8" fmla="*/ 67362 w 795893"/>
                <a:gd name="connsiteY8" fmla="*/ 1833237 h 2015008"/>
                <a:gd name="connsiteX9" fmla="*/ 612274 w 795893"/>
                <a:gd name="connsiteY9" fmla="*/ 1833237 h 2015008"/>
                <a:gd name="connsiteX10" fmla="*/ 612274 w 795893"/>
                <a:gd name="connsiteY10" fmla="*/ 1219115 h 2015008"/>
                <a:gd name="connsiteX11" fmla="*/ 612786 w 795893"/>
                <a:gd name="connsiteY11" fmla="*/ 1219115 h 2015008"/>
                <a:gd name="connsiteX12" fmla="*/ 612786 w 795893"/>
                <a:gd name="connsiteY12" fmla="*/ 727083 h 2015008"/>
                <a:gd name="connsiteX13" fmla="*/ 614122 w 795893"/>
                <a:gd name="connsiteY13" fmla="*/ 727083 h 2015008"/>
                <a:gd name="connsiteX14" fmla="*/ 614122 w 795893"/>
                <a:gd name="connsiteY14" fmla="*/ 272656 h 2015008"/>
                <a:gd name="connsiteX15" fmla="*/ 181771 w 795893"/>
                <a:gd name="connsiteY15" fmla="*/ 272656 h 2015008"/>
                <a:gd name="connsiteX16" fmla="*/ 181771 w 795893"/>
                <a:gd name="connsiteY16" fmla="*/ 363541 h 2015008"/>
                <a:gd name="connsiteX17" fmla="*/ 0 w 795893"/>
                <a:gd name="connsiteY17" fmla="*/ 181771 h 201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2015008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2007388"/>
                  </a:lnTo>
                  <a:lnTo>
                    <a:pt x="794045" y="2007388"/>
                  </a:lnTo>
                  <a:lnTo>
                    <a:pt x="794045" y="2015008"/>
                  </a:lnTo>
                  <a:lnTo>
                    <a:pt x="67362" y="2015008"/>
                  </a:lnTo>
                  <a:lnTo>
                    <a:pt x="67362" y="1833237"/>
                  </a:lnTo>
                  <a:lnTo>
                    <a:pt x="612274" y="1833237"/>
                  </a:lnTo>
                  <a:lnTo>
                    <a:pt x="612274" y="1219115"/>
                  </a:lnTo>
                  <a:lnTo>
                    <a:pt x="612786" y="1219115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65B0C707-E622-A0A1-DF00-7DCCCACAF539}"/>
                </a:ext>
              </a:extLst>
            </p:cNvPr>
            <p:cNvSpPr txBox="1"/>
            <p:nvPr/>
          </p:nvSpPr>
          <p:spPr>
            <a:xfrm>
              <a:off x="10240627" y="1823614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929B4546-659B-C63D-7E23-1EB54D48B41F}"/>
              </a:ext>
            </a:extLst>
          </p:cNvPr>
          <p:cNvGrpSpPr/>
          <p:nvPr/>
        </p:nvGrpSpPr>
        <p:grpSpPr>
          <a:xfrm>
            <a:off x="10312247" y="1077012"/>
            <a:ext cx="1421694" cy="2557291"/>
            <a:chOff x="10175087" y="1110635"/>
            <a:chExt cx="1421694" cy="2557291"/>
          </a:xfrm>
        </p:grpSpPr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id="{CB92B725-F881-C716-BA77-FCD121A7A744}"/>
                </a:ext>
              </a:extLst>
            </p:cNvPr>
            <p:cNvSpPr/>
            <p:nvPr/>
          </p:nvSpPr>
          <p:spPr>
            <a:xfrm>
              <a:off x="10175087" y="1110635"/>
              <a:ext cx="797044" cy="2557291"/>
            </a:xfrm>
            <a:custGeom>
              <a:avLst/>
              <a:gdLst>
                <a:gd name="connsiteX0" fmla="*/ 181771 w 797044"/>
                <a:gd name="connsiteY0" fmla="*/ 0 h 2557291"/>
                <a:gd name="connsiteX1" fmla="*/ 181771 w 797044"/>
                <a:gd name="connsiteY1" fmla="*/ 90885 h 2557291"/>
                <a:gd name="connsiteX2" fmla="*/ 795893 w 797044"/>
                <a:gd name="connsiteY2" fmla="*/ 90885 h 2557291"/>
                <a:gd name="connsiteX3" fmla="*/ 795893 w 797044"/>
                <a:gd name="connsiteY3" fmla="*/ 727083 h 2557291"/>
                <a:gd name="connsiteX4" fmla="*/ 795893 w 797044"/>
                <a:gd name="connsiteY4" fmla="*/ 1761398 h 2557291"/>
                <a:gd name="connsiteX5" fmla="*/ 797044 w 797044"/>
                <a:gd name="connsiteY5" fmla="*/ 1761398 h 2557291"/>
                <a:gd name="connsiteX6" fmla="*/ 797044 w 797044"/>
                <a:gd name="connsiteY6" fmla="*/ 2557291 h 2557291"/>
                <a:gd name="connsiteX7" fmla="*/ 70361 w 797044"/>
                <a:gd name="connsiteY7" fmla="*/ 2557291 h 2557291"/>
                <a:gd name="connsiteX8" fmla="*/ 70361 w 797044"/>
                <a:gd name="connsiteY8" fmla="*/ 2375520 h 2557291"/>
                <a:gd name="connsiteX9" fmla="*/ 612786 w 797044"/>
                <a:gd name="connsiteY9" fmla="*/ 2375520 h 2557291"/>
                <a:gd name="connsiteX10" fmla="*/ 612786 w 797044"/>
                <a:gd name="connsiteY10" fmla="*/ 727083 h 2557291"/>
                <a:gd name="connsiteX11" fmla="*/ 614122 w 797044"/>
                <a:gd name="connsiteY11" fmla="*/ 727083 h 2557291"/>
                <a:gd name="connsiteX12" fmla="*/ 614122 w 797044"/>
                <a:gd name="connsiteY12" fmla="*/ 272656 h 2557291"/>
                <a:gd name="connsiteX13" fmla="*/ 181771 w 797044"/>
                <a:gd name="connsiteY13" fmla="*/ 272656 h 2557291"/>
                <a:gd name="connsiteX14" fmla="*/ 181771 w 797044"/>
                <a:gd name="connsiteY14" fmla="*/ 363541 h 2557291"/>
                <a:gd name="connsiteX15" fmla="*/ 0 w 797044"/>
                <a:gd name="connsiteY15" fmla="*/ 181771 h 255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044" h="2557291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1761398"/>
                  </a:lnTo>
                  <a:lnTo>
                    <a:pt x="797044" y="1761398"/>
                  </a:lnTo>
                  <a:lnTo>
                    <a:pt x="797044" y="2557291"/>
                  </a:lnTo>
                  <a:lnTo>
                    <a:pt x="70361" y="2557291"/>
                  </a:lnTo>
                  <a:lnTo>
                    <a:pt x="70361" y="2375520"/>
                  </a:lnTo>
                  <a:lnTo>
                    <a:pt x="612786" y="2375520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9CBBF4A3-8BB2-CDA1-6996-5B571AFB3181}"/>
                </a:ext>
              </a:extLst>
            </p:cNvPr>
            <p:cNvSpPr txBox="1"/>
            <p:nvPr/>
          </p:nvSpPr>
          <p:spPr>
            <a:xfrm>
              <a:off x="10240627" y="2081778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0F800035-83B9-FF36-448B-647195C620FD}"/>
              </a:ext>
            </a:extLst>
          </p:cNvPr>
          <p:cNvGrpSpPr/>
          <p:nvPr/>
        </p:nvGrpSpPr>
        <p:grpSpPr>
          <a:xfrm>
            <a:off x="10312769" y="1074483"/>
            <a:ext cx="1421172" cy="3085907"/>
            <a:chOff x="10175609" y="1108106"/>
            <a:chExt cx="1421172" cy="3085907"/>
          </a:xfrm>
        </p:grpSpPr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C5764A89-92DA-1375-B170-5BC3BA0B1631}"/>
                </a:ext>
              </a:extLst>
            </p:cNvPr>
            <p:cNvSpPr/>
            <p:nvPr/>
          </p:nvSpPr>
          <p:spPr>
            <a:xfrm>
              <a:off x="10175609" y="1108106"/>
              <a:ext cx="796522" cy="3085907"/>
            </a:xfrm>
            <a:custGeom>
              <a:avLst/>
              <a:gdLst>
                <a:gd name="connsiteX0" fmla="*/ 181771 w 796522"/>
                <a:gd name="connsiteY0" fmla="*/ 0 h 3085907"/>
                <a:gd name="connsiteX1" fmla="*/ 181771 w 796522"/>
                <a:gd name="connsiteY1" fmla="*/ 90885 h 3085907"/>
                <a:gd name="connsiteX2" fmla="*/ 795893 w 796522"/>
                <a:gd name="connsiteY2" fmla="*/ 90885 h 3085907"/>
                <a:gd name="connsiteX3" fmla="*/ 795893 w 796522"/>
                <a:gd name="connsiteY3" fmla="*/ 727083 h 3085907"/>
                <a:gd name="connsiteX4" fmla="*/ 795893 w 796522"/>
                <a:gd name="connsiteY4" fmla="*/ 2290014 h 3085907"/>
                <a:gd name="connsiteX5" fmla="*/ 796522 w 796522"/>
                <a:gd name="connsiteY5" fmla="*/ 2290014 h 3085907"/>
                <a:gd name="connsiteX6" fmla="*/ 796522 w 796522"/>
                <a:gd name="connsiteY6" fmla="*/ 3085907 h 3085907"/>
                <a:gd name="connsiteX7" fmla="*/ 795893 w 796522"/>
                <a:gd name="connsiteY7" fmla="*/ 3085907 h 3085907"/>
                <a:gd name="connsiteX8" fmla="*/ 612786 w 796522"/>
                <a:gd name="connsiteY8" fmla="*/ 3085907 h 3085907"/>
                <a:gd name="connsiteX9" fmla="*/ 69839 w 796522"/>
                <a:gd name="connsiteY9" fmla="*/ 3085907 h 3085907"/>
                <a:gd name="connsiteX10" fmla="*/ 69839 w 796522"/>
                <a:gd name="connsiteY10" fmla="*/ 2904136 h 3085907"/>
                <a:gd name="connsiteX11" fmla="*/ 612786 w 796522"/>
                <a:gd name="connsiteY11" fmla="*/ 2904136 h 3085907"/>
                <a:gd name="connsiteX12" fmla="*/ 612786 w 796522"/>
                <a:gd name="connsiteY12" fmla="*/ 727083 h 3085907"/>
                <a:gd name="connsiteX13" fmla="*/ 614122 w 796522"/>
                <a:gd name="connsiteY13" fmla="*/ 727083 h 3085907"/>
                <a:gd name="connsiteX14" fmla="*/ 614122 w 796522"/>
                <a:gd name="connsiteY14" fmla="*/ 272656 h 3085907"/>
                <a:gd name="connsiteX15" fmla="*/ 181771 w 796522"/>
                <a:gd name="connsiteY15" fmla="*/ 272656 h 3085907"/>
                <a:gd name="connsiteX16" fmla="*/ 181771 w 796522"/>
                <a:gd name="connsiteY16" fmla="*/ 363541 h 3085907"/>
                <a:gd name="connsiteX17" fmla="*/ 0 w 796522"/>
                <a:gd name="connsiteY17" fmla="*/ 181771 h 30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522" h="3085907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2290014"/>
                  </a:lnTo>
                  <a:lnTo>
                    <a:pt x="796522" y="2290014"/>
                  </a:lnTo>
                  <a:lnTo>
                    <a:pt x="796522" y="3085907"/>
                  </a:lnTo>
                  <a:lnTo>
                    <a:pt x="795893" y="3085907"/>
                  </a:lnTo>
                  <a:lnTo>
                    <a:pt x="612786" y="3085907"/>
                  </a:lnTo>
                  <a:lnTo>
                    <a:pt x="69839" y="3085907"/>
                  </a:lnTo>
                  <a:lnTo>
                    <a:pt x="69839" y="2904136"/>
                  </a:lnTo>
                  <a:lnTo>
                    <a:pt x="612786" y="2904136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4DDEF0A9-6F5C-61C9-ACD5-D71F636B948E}"/>
                </a:ext>
              </a:extLst>
            </p:cNvPr>
            <p:cNvSpPr txBox="1"/>
            <p:nvPr/>
          </p:nvSpPr>
          <p:spPr>
            <a:xfrm>
              <a:off x="10240627" y="2337927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3CE406F6-275F-36B3-2F39-995AF41505C5}"/>
              </a:ext>
            </a:extLst>
          </p:cNvPr>
          <p:cNvGrpSpPr/>
          <p:nvPr/>
        </p:nvGrpSpPr>
        <p:grpSpPr>
          <a:xfrm>
            <a:off x="10318944" y="1077012"/>
            <a:ext cx="1414997" cy="3641215"/>
            <a:chOff x="10181784" y="1110635"/>
            <a:chExt cx="1414997" cy="3641215"/>
          </a:xfrm>
        </p:grpSpPr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9F62FE1-5CA0-B9B2-8DC6-CEFA5E79960E}"/>
                </a:ext>
              </a:extLst>
            </p:cNvPr>
            <p:cNvSpPr/>
            <p:nvPr/>
          </p:nvSpPr>
          <p:spPr>
            <a:xfrm>
              <a:off x="10181784" y="1110635"/>
              <a:ext cx="795893" cy="3641215"/>
            </a:xfrm>
            <a:custGeom>
              <a:avLst/>
              <a:gdLst>
                <a:gd name="connsiteX0" fmla="*/ 181771 w 795893"/>
                <a:gd name="connsiteY0" fmla="*/ 0 h 3641215"/>
                <a:gd name="connsiteX1" fmla="*/ 181771 w 795893"/>
                <a:gd name="connsiteY1" fmla="*/ 90885 h 3641215"/>
                <a:gd name="connsiteX2" fmla="*/ 795893 w 795893"/>
                <a:gd name="connsiteY2" fmla="*/ 90885 h 3641215"/>
                <a:gd name="connsiteX3" fmla="*/ 795893 w 795893"/>
                <a:gd name="connsiteY3" fmla="*/ 727083 h 3641215"/>
                <a:gd name="connsiteX4" fmla="*/ 795893 w 795893"/>
                <a:gd name="connsiteY4" fmla="*/ 3641215 h 3641215"/>
                <a:gd name="connsiteX5" fmla="*/ 790348 w 795893"/>
                <a:gd name="connsiteY5" fmla="*/ 3641215 h 3641215"/>
                <a:gd name="connsiteX6" fmla="*/ 612786 w 795893"/>
                <a:gd name="connsiteY6" fmla="*/ 3641215 h 3641215"/>
                <a:gd name="connsiteX7" fmla="*/ 63665 w 795893"/>
                <a:gd name="connsiteY7" fmla="*/ 3641215 h 3641215"/>
                <a:gd name="connsiteX8" fmla="*/ 63665 w 795893"/>
                <a:gd name="connsiteY8" fmla="*/ 3459444 h 3641215"/>
                <a:gd name="connsiteX9" fmla="*/ 608577 w 795893"/>
                <a:gd name="connsiteY9" fmla="*/ 3459444 h 3641215"/>
                <a:gd name="connsiteX10" fmla="*/ 608577 w 795893"/>
                <a:gd name="connsiteY10" fmla="*/ 2845322 h 3641215"/>
                <a:gd name="connsiteX11" fmla="*/ 612786 w 795893"/>
                <a:gd name="connsiteY11" fmla="*/ 2845322 h 3641215"/>
                <a:gd name="connsiteX12" fmla="*/ 612786 w 795893"/>
                <a:gd name="connsiteY12" fmla="*/ 727083 h 3641215"/>
                <a:gd name="connsiteX13" fmla="*/ 614122 w 795893"/>
                <a:gd name="connsiteY13" fmla="*/ 727083 h 3641215"/>
                <a:gd name="connsiteX14" fmla="*/ 614122 w 795893"/>
                <a:gd name="connsiteY14" fmla="*/ 272656 h 3641215"/>
                <a:gd name="connsiteX15" fmla="*/ 181771 w 795893"/>
                <a:gd name="connsiteY15" fmla="*/ 272656 h 3641215"/>
                <a:gd name="connsiteX16" fmla="*/ 181771 w 795893"/>
                <a:gd name="connsiteY16" fmla="*/ 363541 h 3641215"/>
                <a:gd name="connsiteX17" fmla="*/ 0 w 795893"/>
                <a:gd name="connsiteY17" fmla="*/ 181771 h 364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3641215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3641215"/>
                  </a:lnTo>
                  <a:lnTo>
                    <a:pt x="790348" y="3641215"/>
                  </a:lnTo>
                  <a:lnTo>
                    <a:pt x="612786" y="3641215"/>
                  </a:lnTo>
                  <a:lnTo>
                    <a:pt x="63665" y="3641215"/>
                  </a:lnTo>
                  <a:lnTo>
                    <a:pt x="63665" y="3459444"/>
                  </a:lnTo>
                  <a:lnTo>
                    <a:pt x="608577" y="3459444"/>
                  </a:lnTo>
                  <a:lnTo>
                    <a:pt x="608577" y="2845322"/>
                  </a:lnTo>
                  <a:lnTo>
                    <a:pt x="612786" y="2845322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79041745-CFF7-7A34-B490-4B3019C16249}"/>
                </a:ext>
              </a:extLst>
            </p:cNvPr>
            <p:cNvSpPr txBox="1"/>
            <p:nvPr/>
          </p:nvSpPr>
          <p:spPr>
            <a:xfrm>
              <a:off x="10240627" y="2600745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826E37A7-9AA1-E5A5-63F3-4F2AAD593955}"/>
              </a:ext>
            </a:extLst>
          </p:cNvPr>
          <p:cNvGrpSpPr/>
          <p:nvPr/>
        </p:nvGrpSpPr>
        <p:grpSpPr>
          <a:xfrm>
            <a:off x="10320963" y="1077011"/>
            <a:ext cx="1412978" cy="4180002"/>
            <a:chOff x="10183803" y="1110634"/>
            <a:chExt cx="1412978" cy="4180002"/>
          </a:xfrm>
        </p:grpSpPr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id="{A0B8B975-93A1-C41A-83BB-A81B59FDABEA}"/>
                </a:ext>
              </a:extLst>
            </p:cNvPr>
            <p:cNvSpPr/>
            <p:nvPr/>
          </p:nvSpPr>
          <p:spPr>
            <a:xfrm>
              <a:off x="10183803" y="1110634"/>
              <a:ext cx="795893" cy="4180002"/>
            </a:xfrm>
            <a:custGeom>
              <a:avLst/>
              <a:gdLst>
                <a:gd name="connsiteX0" fmla="*/ 181771 w 795893"/>
                <a:gd name="connsiteY0" fmla="*/ 0 h 4180002"/>
                <a:gd name="connsiteX1" fmla="*/ 181771 w 795893"/>
                <a:gd name="connsiteY1" fmla="*/ 90885 h 4180002"/>
                <a:gd name="connsiteX2" fmla="*/ 795893 w 795893"/>
                <a:gd name="connsiteY2" fmla="*/ 90885 h 4180002"/>
                <a:gd name="connsiteX3" fmla="*/ 795893 w 795893"/>
                <a:gd name="connsiteY3" fmla="*/ 727082 h 4180002"/>
                <a:gd name="connsiteX4" fmla="*/ 795893 w 795893"/>
                <a:gd name="connsiteY4" fmla="*/ 727083 h 4180002"/>
                <a:gd name="connsiteX5" fmla="*/ 795893 w 795893"/>
                <a:gd name="connsiteY5" fmla="*/ 4180001 h 4180002"/>
                <a:gd name="connsiteX6" fmla="*/ 788329 w 795893"/>
                <a:gd name="connsiteY6" fmla="*/ 4180001 h 4180002"/>
                <a:gd name="connsiteX7" fmla="*/ 788329 w 795893"/>
                <a:gd name="connsiteY7" fmla="*/ 4180002 h 4180002"/>
                <a:gd name="connsiteX8" fmla="*/ 61646 w 795893"/>
                <a:gd name="connsiteY8" fmla="*/ 4180002 h 4180002"/>
                <a:gd name="connsiteX9" fmla="*/ 61646 w 795893"/>
                <a:gd name="connsiteY9" fmla="*/ 3998231 h 4180002"/>
                <a:gd name="connsiteX10" fmla="*/ 606558 w 795893"/>
                <a:gd name="connsiteY10" fmla="*/ 3998231 h 4180002"/>
                <a:gd name="connsiteX11" fmla="*/ 606558 w 795893"/>
                <a:gd name="connsiteY11" fmla="*/ 3384109 h 4180002"/>
                <a:gd name="connsiteX12" fmla="*/ 612786 w 795893"/>
                <a:gd name="connsiteY12" fmla="*/ 3384109 h 4180002"/>
                <a:gd name="connsiteX13" fmla="*/ 612786 w 795893"/>
                <a:gd name="connsiteY13" fmla="*/ 727082 h 4180002"/>
                <a:gd name="connsiteX14" fmla="*/ 614122 w 795893"/>
                <a:gd name="connsiteY14" fmla="*/ 727082 h 4180002"/>
                <a:gd name="connsiteX15" fmla="*/ 614122 w 795893"/>
                <a:gd name="connsiteY15" fmla="*/ 272656 h 4180002"/>
                <a:gd name="connsiteX16" fmla="*/ 181771 w 795893"/>
                <a:gd name="connsiteY16" fmla="*/ 272656 h 4180002"/>
                <a:gd name="connsiteX17" fmla="*/ 181771 w 795893"/>
                <a:gd name="connsiteY17" fmla="*/ 363541 h 4180002"/>
                <a:gd name="connsiteX18" fmla="*/ 0 w 795893"/>
                <a:gd name="connsiteY18" fmla="*/ 181771 h 418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5893" h="4180002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2"/>
                  </a:lnTo>
                  <a:lnTo>
                    <a:pt x="795893" y="727083"/>
                  </a:lnTo>
                  <a:lnTo>
                    <a:pt x="795893" y="4180001"/>
                  </a:lnTo>
                  <a:lnTo>
                    <a:pt x="788329" y="4180001"/>
                  </a:lnTo>
                  <a:lnTo>
                    <a:pt x="788329" y="4180002"/>
                  </a:lnTo>
                  <a:lnTo>
                    <a:pt x="61646" y="4180002"/>
                  </a:lnTo>
                  <a:lnTo>
                    <a:pt x="61646" y="3998231"/>
                  </a:lnTo>
                  <a:lnTo>
                    <a:pt x="606558" y="3998231"/>
                  </a:lnTo>
                  <a:lnTo>
                    <a:pt x="606558" y="3384109"/>
                  </a:lnTo>
                  <a:lnTo>
                    <a:pt x="612786" y="3384109"/>
                  </a:lnTo>
                  <a:lnTo>
                    <a:pt x="612786" y="727082"/>
                  </a:lnTo>
                  <a:lnTo>
                    <a:pt x="614122" y="727082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B3883472-CA49-3EC9-223F-7A019F0728F2}"/>
                </a:ext>
              </a:extLst>
            </p:cNvPr>
            <p:cNvSpPr txBox="1"/>
            <p:nvPr/>
          </p:nvSpPr>
          <p:spPr>
            <a:xfrm>
              <a:off x="10240627" y="2863245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11A9A935-6A42-E9E9-879E-4285C290025A}"/>
              </a:ext>
            </a:extLst>
          </p:cNvPr>
          <p:cNvGrpSpPr/>
          <p:nvPr/>
        </p:nvGrpSpPr>
        <p:grpSpPr>
          <a:xfrm>
            <a:off x="10320963" y="1077012"/>
            <a:ext cx="1415430" cy="4718789"/>
            <a:chOff x="10183803" y="1110635"/>
            <a:chExt cx="1415430" cy="4718789"/>
          </a:xfrm>
        </p:grpSpPr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id="{59C719BA-446E-7930-FF45-9F56409F2559}"/>
                </a:ext>
              </a:extLst>
            </p:cNvPr>
            <p:cNvSpPr/>
            <p:nvPr/>
          </p:nvSpPr>
          <p:spPr>
            <a:xfrm>
              <a:off x="10183803" y="1110635"/>
              <a:ext cx="795893" cy="4718789"/>
            </a:xfrm>
            <a:custGeom>
              <a:avLst/>
              <a:gdLst>
                <a:gd name="connsiteX0" fmla="*/ 181771 w 795893"/>
                <a:gd name="connsiteY0" fmla="*/ 0 h 4718789"/>
                <a:gd name="connsiteX1" fmla="*/ 181771 w 795893"/>
                <a:gd name="connsiteY1" fmla="*/ 90885 h 4718789"/>
                <a:gd name="connsiteX2" fmla="*/ 795893 w 795893"/>
                <a:gd name="connsiteY2" fmla="*/ 90885 h 4718789"/>
                <a:gd name="connsiteX3" fmla="*/ 795893 w 795893"/>
                <a:gd name="connsiteY3" fmla="*/ 727083 h 4718789"/>
                <a:gd name="connsiteX4" fmla="*/ 795893 w 795893"/>
                <a:gd name="connsiteY4" fmla="*/ 4718789 h 4718789"/>
                <a:gd name="connsiteX5" fmla="*/ 788329 w 795893"/>
                <a:gd name="connsiteY5" fmla="*/ 4718789 h 4718789"/>
                <a:gd name="connsiteX6" fmla="*/ 612786 w 795893"/>
                <a:gd name="connsiteY6" fmla="*/ 4718789 h 4718789"/>
                <a:gd name="connsiteX7" fmla="*/ 61646 w 795893"/>
                <a:gd name="connsiteY7" fmla="*/ 4718789 h 4718789"/>
                <a:gd name="connsiteX8" fmla="*/ 61646 w 795893"/>
                <a:gd name="connsiteY8" fmla="*/ 4537018 h 4718789"/>
                <a:gd name="connsiteX9" fmla="*/ 606558 w 795893"/>
                <a:gd name="connsiteY9" fmla="*/ 4537018 h 4718789"/>
                <a:gd name="connsiteX10" fmla="*/ 606558 w 795893"/>
                <a:gd name="connsiteY10" fmla="*/ 3922896 h 4718789"/>
                <a:gd name="connsiteX11" fmla="*/ 612786 w 795893"/>
                <a:gd name="connsiteY11" fmla="*/ 3922896 h 4718789"/>
                <a:gd name="connsiteX12" fmla="*/ 612786 w 795893"/>
                <a:gd name="connsiteY12" fmla="*/ 727083 h 4718789"/>
                <a:gd name="connsiteX13" fmla="*/ 614122 w 795893"/>
                <a:gd name="connsiteY13" fmla="*/ 727083 h 4718789"/>
                <a:gd name="connsiteX14" fmla="*/ 614122 w 795893"/>
                <a:gd name="connsiteY14" fmla="*/ 272656 h 4718789"/>
                <a:gd name="connsiteX15" fmla="*/ 181771 w 795893"/>
                <a:gd name="connsiteY15" fmla="*/ 272656 h 4718789"/>
                <a:gd name="connsiteX16" fmla="*/ 181771 w 795893"/>
                <a:gd name="connsiteY16" fmla="*/ 363541 h 4718789"/>
                <a:gd name="connsiteX17" fmla="*/ 0 w 795893"/>
                <a:gd name="connsiteY17" fmla="*/ 181771 h 471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4718789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4718789"/>
                  </a:lnTo>
                  <a:lnTo>
                    <a:pt x="788329" y="4718789"/>
                  </a:lnTo>
                  <a:lnTo>
                    <a:pt x="612786" y="4718789"/>
                  </a:lnTo>
                  <a:lnTo>
                    <a:pt x="61646" y="4718789"/>
                  </a:lnTo>
                  <a:lnTo>
                    <a:pt x="61646" y="4537018"/>
                  </a:lnTo>
                  <a:lnTo>
                    <a:pt x="606558" y="4537018"/>
                  </a:lnTo>
                  <a:lnTo>
                    <a:pt x="606558" y="3922896"/>
                  </a:lnTo>
                  <a:lnTo>
                    <a:pt x="612786" y="3922896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16" name="ZoneTexte 115">
              <a:extLst>
                <a:ext uri="{FF2B5EF4-FFF2-40B4-BE49-F238E27FC236}">
                  <a16:creationId xmlns:a16="http://schemas.microsoft.com/office/drawing/2014/main" id="{1A207D65-EB0E-56C3-74A0-4FD29019EBD8}"/>
                </a:ext>
              </a:extLst>
            </p:cNvPr>
            <p:cNvSpPr txBox="1"/>
            <p:nvPr/>
          </p:nvSpPr>
          <p:spPr>
            <a:xfrm>
              <a:off x="10243079" y="3133683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E63BB8AB-4691-9E7D-47F2-55F50B394B4C}"/>
              </a:ext>
            </a:extLst>
          </p:cNvPr>
          <p:cNvGrpSpPr/>
          <p:nvPr/>
        </p:nvGrpSpPr>
        <p:grpSpPr>
          <a:xfrm>
            <a:off x="10316917" y="1074483"/>
            <a:ext cx="1417024" cy="5260105"/>
            <a:chOff x="10179757" y="1108106"/>
            <a:chExt cx="1417024" cy="5260105"/>
          </a:xfrm>
        </p:grpSpPr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06D859AE-5261-6634-0392-1FF2EB703803}"/>
                </a:ext>
              </a:extLst>
            </p:cNvPr>
            <p:cNvSpPr/>
            <p:nvPr/>
          </p:nvSpPr>
          <p:spPr>
            <a:xfrm>
              <a:off x="10179757" y="1108106"/>
              <a:ext cx="795893" cy="5260105"/>
            </a:xfrm>
            <a:custGeom>
              <a:avLst/>
              <a:gdLst>
                <a:gd name="connsiteX0" fmla="*/ 181771 w 795893"/>
                <a:gd name="connsiteY0" fmla="*/ 0 h 5260105"/>
                <a:gd name="connsiteX1" fmla="*/ 181771 w 795893"/>
                <a:gd name="connsiteY1" fmla="*/ 90885 h 5260105"/>
                <a:gd name="connsiteX2" fmla="*/ 795893 w 795893"/>
                <a:gd name="connsiteY2" fmla="*/ 90885 h 5260105"/>
                <a:gd name="connsiteX3" fmla="*/ 795893 w 795893"/>
                <a:gd name="connsiteY3" fmla="*/ 727083 h 5260105"/>
                <a:gd name="connsiteX4" fmla="*/ 795893 w 795893"/>
                <a:gd name="connsiteY4" fmla="*/ 5260105 h 5260105"/>
                <a:gd name="connsiteX5" fmla="*/ 792375 w 795893"/>
                <a:gd name="connsiteY5" fmla="*/ 5260105 h 5260105"/>
                <a:gd name="connsiteX6" fmla="*/ 612786 w 795893"/>
                <a:gd name="connsiteY6" fmla="*/ 5260105 h 5260105"/>
                <a:gd name="connsiteX7" fmla="*/ 65692 w 795893"/>
                <a:gd name="connsiteY7" fmla="*/ 5260105 h 5260105"/>
                <a:gd name="connsiteX8" fmla="*/ 65692 w 795893"/>
                <a:gd name="connsiteY8" fmla="*/ 5078334 h 5260105"/>
                <a:gd name="connsiteX9" fmla="*/ 610604 w 795893"/>
                <a:gd name="connsiteY9" fmla="*/ 5078334 h 5260105"/>
                <a:gd name="connsiteX10" fmla="*/ 610604 w 795893"/>
                <a:gd name="connsiteY10" fmla="*/ 4464212 h 5260105"/>
                <a:gd name="connsiteX11" fmla="*/ 612786 w 795893"/>
                <a:gd name="connsiteY11" fmla="*/ 4464212 h 5260105"/>
                <a:gd name="connsiteX12" fmla="*/ 612786 w 795893"/>
                <a:gd name="connsiteY12" fmla="*/ 727083 h 5260105"/>
                <a:gd name="connsiteX13" fmla="*/ 614122 w 795893"/>
                <a:gd name="connsiteY13" fmla="*/ 727083 h 5260105"/>
                <a:gd name="connsiteX14" fmla="*/ 614122 w 795893"/>
                <a:gd name="connsiteY14" fmla="*/ 272656 h 5260105"/>
                <a:gd name="connsiteX15" fmla="*/ 181771 w 795893"/>
                <a:gd name="connsiteY15" fmla="*/ 272656 h 5260105"/>
                <a:gd name="connsiteX16" fmla="*/ 181771 w 795893"/>
                <a:gd name="connsiteY16" fmla="*/ 363541 h 5260105"/>
                <a:gd name="connsiteX17" fmla="*/ 0 w 795893"/>
                <a:gd name="connsiteY17" fmla="*/ 181771 h 526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5893" h="5260105">
                  <a:moveTo>
                    <a:pt x="181771" y="0"/>
                  </a:moveTo>
                  <a:lnTo>
                    <a:pt x="181771" y="90885"/>
                  </a:lnTo>
                  <a:lnTo>
                    <a:pt x="795893" y="90885"/>
                  </a:lnTo>
                  <a:lnTo>
                    <a:pt x="795893" y="727083"/>
                  </a:lnTo>
                  <a:lnTo>
                    <a:pt x="795893" y="5260105"/>
                  </a:lnTo>
                  <a:lnTo>
                    <a:pt x="792375" y="5260105"/>
                  </a:lnTo>
                  <a:lnTo>
                    <a:pt x="612786" y="5260105"/>
                  </a:lnTo>
                  <a:lnTo>
                    <a:pt x="65692" y="5260105"/>
                  </a:lnTo>
                  <a:lnTo>
                    <a:pt x="65692" y="5078334"/>
                  </a:lnTo>
                  <a:lnTo>
                    <a:pt x="610604" y="5078334"/>
                  </a:lnTo>
                  <a:lnTo>
                    <a:pt x="610604" y="4464212"/>
                  </a:lnTo>
                  <a:lnTo>
                    <a:pt x="612786" y="4464212"/>
                  </a:lnTo>
                  <a:lnTo>
                    <a:pt x="612786" y="727083"/>
                  </a:lnTo>
                  <a:lnTo>
                    <a:pt x="614122" y="727083"/>
                  </a:lnTo>
                  <a:lnTo>
                    <a:pt x="614122" y="272656"/>
                  </a:lnTo>
                  <a:lnTo>
                    <a:pt x="181771" y="272656"/>
                  </a:lnTo>
                  <a:lnTo>
                    <a:pt x="181771" y="363541"/>
                  </a:lnTo>
                  <a:lnTo>
                    <a:pt x="0" y="181771"/>
                  </a:lnTo>
                  <a:close/>
                </a:path>
              </a:pathLst>
            </a:cu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5E39BEA3-7525-1B09-2692-7F58745A4F89}"/>
                </a:ext>
              </a:extLst>
            </p:cNvPr>
            <p:cNvSpPr txBox="1"/>
            <p:nvPr/>
          </p:nvSpPr>
          <p:spPr>
            <a:xfrm>
              <a:off x="10240627" y="3391812"/>
              <a:ext cx="1356154" cy="5847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Adjusted Rand Index</a:t>
              </a:r>
            </a:p>
          </p:txBody>
        </p:sp>
      </p:grpSp>
      <p:sp>
        <p:nvSpPr>
          <p:cNvPr id="119" name="Flèche : gauche 118">
            <a:extLst>
              <a:ext uri="{FF2B5EF4-FFF2-40B4-BE49-F238E27FC236}">
                <a16:creationId xmlns:a16="http://schemas.microsoft.com/office/drawing/2014/main" id="{65CCE2A2-575D-3A23-9412-CE85F79C5A04}"/>
              </a:ext>
            </a:extLst>
          </p:cNvPr>
          <p:cNvSpPr/>
          <p:nvPr/>
        </p:nvSpPr>
        <p:spPr>
          <a:xfrm rot="16200000">
            <a:off x="-1210773" y="2803718"/>
            <a:ext cx="5486895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F2BA63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0" name="Flèche : gauche 119">
            <a:extLst>
              <a:ext uri="{FF2B5EF4-FFF2-40B4-BE49-F238E27FC236}">
                <a16:creationId xmlns:a16="http://schemas.microsoft.com/office/drawing/2014/main" id="{C2AFC4A2-1785-EA75-881D-5F3088BA0DD5}"/>
              </a:ext>
            </a:extLst>
          </p:cNvPr>
          <p:cNvSpPr/>
          <p:nvPr/>
        </p:nvSpPr>
        <p:spPr>
          <a:xfrm rot="16200000">
            <a:off x="-931560" y="2531197"/>
            <a:ext cx="4933380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E9BF64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1" name="Flèche : gauche 120">
            <a:extLst>
              <a:ext uri="{FF2B5EF4-FFF2-40B4-BE49-F238E27FC236}">
                <a16:creationId xmlns:a16="http://schemas.microsoft.com/office/drawing/2014/main" id="{A9B20910-12D2-0053-DC93-6969CAE487AB}"/>
              </a:ext>
            </a:extLst>
          </p:cNvPr>
          <p:cNvSpPr/>
          <p:nvPr/>
        </p:nvSpPr>
        <p:spPr>
          <a:xfrm rot="16200000">
            <a:off x="-660114" y="2252394"/>
            <a:ext cx="4390493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E1C465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2" name="Flèche : gauche 121">
            <a:extLst>
              <a:ext uri="{FF2B5EF4-FFF2-40B4-BE49-F238E27FC236}">
                <a16:creationId xmlns:a16="http://schemas.microsoft.com/office/drawing/2014/main" id="{6CBC0410-3ACE-286D-F4B4-1DE7D7E8B6A3}"/>
              </a:ext>
            </a:extLst>
          </p:cNvPr>
          <p:cNvSpPr/>
          <p:nvPr/>
        </p:nvSpPr>
        <p:spPr>
          <a:xfrm rot="16200000">
            <a:off x="-384498" y="1981920"/>
            <a:ext cx="3847610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D9C865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3" name="Flèche : gauche 122">
            <a:extLst>
              <a:ext uri="{FF2B5EF4-FFF2-40B4-BE49-F238E27FC236}">
                <a16:creationId xmlns:a16="http://schemas.microsoft.com/office/drawing/2014/main" id="{37CCBCBB-6384-A535-D12C-BDFBC99DA93B}"/>
              </a:ext>
            </a:extLst>
          </p:cNvPr>
          <p:cNvSpPr/>
          <p:nvPr/>
        </p:nvSpPr>
        <p:spPr>
          <a:xfrm rot="16200000">
            <a:off x="-120640" y="1715999"/>
            <a:ext cx="3313065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D0CD66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4" name="Flèche : gauche 123">
            <a:extLst>
              <a:ext uri="{FF2B5EF4-FFF2-40B4-BE49-F238E27FC236}">
                <a16:creationId xmlns:a16="http://schemas.microsoft.com/office/drawing/2014/main" id="{17F3C3BB-97C5-99D3-5CEB-DAD6A3C91B17}"/>
              </a:ext>
            </a:extLst>
          </p:cNvPr>
          <p:cNvSpPr/>
          <p:nvPr/>
        </p:nvSpPr>
        <p:spPr>
          <a:xfrm rot="16200000">
            <a:off x="146473" y="1445601"/>
            <a:ext cx="2772267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C8D267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5" name="Flèche : gauche 124">
            <a:extLst>
              <a:ext uri="{FF2B5EF4-FFF2-40B4-BE49-F238E27FC236}">
                <a16:creationId xmlns:a16="http://schemas.microsoft.com/office/drawing/2014/main" id="{B75F5091-EB1C-144F-28B5-555F514160BC}"/>
              </a:ext>
            </a:extLst>
          </p:cNvPr>
          <p:cNvSpPr/>
          <p:nvPr/>
        </p:nvSpPr>
        <p:spPr>
          <a:xfrm rot="16200000">
            <a:off x="422063" y="1170199"/>
            <a:ext cx="2221089" cy="727082"/>
          </a:xfrm>
          <a:prstGeom prst="leftArrow">
            <a:avLst/>
          </a:prstGeom>
          <a:gradFill flip="none" rotWithShape="1">
            <a:gsLst>
              <a:gs pos="20000">
                <a:srgbClr val="B3DE69"/>
              </a:gs>
              <a:gs pos="100000">
                <a:srgbClr val="C0D768"/>
              </a:gs>
            </a:gsLst>
            <a:lin ang="10800000" scaled="0"/>
            <a:tileRect/>
          </a:gra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  <p:sp>
        <p:nvSpPr>
          <p:cNvPr id="126" name="Flèche : gauche 125">
            <a:extLst>
              <a:ext uri="{FF2B5EF4-FFF2-40B4-BE49-F238E27FC236}">
                <a16:creationId xmlns:a16="http://schemas.microsoft.com/office/drawing/2014/main" id="{6D630C49-D74C-DF10-0FC8-32AAB3A772C0}"/>
              </a:ext>
            </a:extLst>
          </p:cNvPr>
          <p:cNvSpPr/>
          <p:nvPr/>
        </p:nvSpPr>
        <p:spPr>
          <a:xfrm rot="16200000">
            <a:off x="693178" y="896759"/>
            <a:ext cx="1677633" cy="727082"/>
          </a:xfrm>
          <a:prstGeom prst="leftArrow">
            <a:avLst/>
          </a:prstGeom>
          <a:solidFill>
            <a:srgbClr val="B3DE6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TEMPS</a:t>
            </a:r>
          </a:p>
        </p:txBody>
      </p:sp>
    </p:spTree>
    <p:extLst>
      <p:ext uri="{BB962C8B-B14F-4D97-AF65-F5344CB8AC3E}">
        <p14:creationId xmlns:p14="http://schemas.microsoft.com/office/powerpoint/2010/main" val="4590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79A05-6946-07C7-30C4-6F9B58E38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E59CE5-E843-806D-2351-3B7259061202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2D621-AF3E-F72C-3878-2DE2AE847803}"/>
              </a:ext>
            </a:extLst>
          </p:cNvPr>
          <p:cNvSpPr/>
          <p:nvPr/>
        </p:nvSpPr>
        <p:spPr>
          <a:xfrm>
            <a:off x="-2035" y="4110081"/>
            <a:ext cx="24129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BA6F98-0411-BE70-13E0-81ED21799188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D475B7-C837-1B78-4D71-E247D099A2EF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3DA12BD-7574-D032-32BB-2A8A06D13975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FCA96E-7AF2-DBDD-729E-CBDB248047E8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1B5758-5360-A244-032E-4EB52B5C13FE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59F833-DBE1-EC87-1A3F-CA76E67F8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3" t="15270" b="11624"/>
          <a:stretch/>
        </p:blipFill>
        <p:spPr>
          <a:xfrm>
            <a:off x="1494971" y="700994"/>
            <a:ext cx="7797801" cy="530225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787F7EC-9FFF-6329-C16D-F74ED8FA1206}"/>
              </a:ext>
            </a:extLst>
          </p:cNvPr>
          <p:cNvSpPr txBox="1"/>
          <p:nvPr/>
        </p:nvSpPr>
        <p:spPr>
          <a:xfrm rot="16200000">
            <a:off x="422966" y="3295409"/>
            <a:ext cx="196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Scores ARI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7921AB5-B8CE-D501-ECB7-4B181B30C130}"/>
              </a:ext>
            </a:extLst>
          </p:cNvPr>
          <p:cNvSpPr txBox="1"/>
          <p:nvPr/>
        </p:nvSpPr>
        <p:spPr>
          <a:xfrm>
            <a:off x="4587458" y="6003251"/>
            <a:ext cx="1695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" panose="020B0502040204020203" pitchFamily="34" charset="0"/>
              </a:rPr>
              <a:t>Mois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32FF0ED-E285-C19E-9FF9-5F0BE7BAFF57}"/>
              </a:ext>
            </a:extLst>
          </p:cNvPr>
          <p:cNvSpPr/>
          <p:nvPr/>
        </p:nvSpPr>
        <p:spPr>
          <a:xfrm>
            <a:off x="1060632" y="545484"/>
            <a:ext cx="8778240" cy="5993893"/>
          </a:xfrm>
          <a:prstGeom prst="roundRect">
            <a:avLst/>
          </a:prstGeom>
          <a:noFill/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DE3E58B-8106-ED72-E900-E102C2A30C74}"/>
              </a:ext>
            </a:extLst>
          </p:cNvPr>
          <p:cNvSpPr/>
          <p:nvPr/>
        </p:nvSpPr>
        <p:spPr>
          <a:xfrm>
            <a:off x="2287452" y="307340"/>
            <a:ext cx="634746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STABILITÉ DU CLUSTERING DANS LE TEMPS</a:t>
            </a:r>
          </a:p>
        </p:txBody>
      </p:sp>
      <p:sp>
        <p:nvSpPr>
          <p:cNvPr id="17" name="Rectangle : avec coins arrondis en diagonale 16">
            <a:extLst>
              <a:ext uri="{FF2B5EF4-FFF2-40B4-BE49-F238E27FC236}">
                <a16:creationId xmlns:a16="http://schemas.microsoft.com/office/drawing/2014/main" id="{A7B00A65-157F-CDA7-19DB-277A5FC26181}"/>
              </a:ext>
            </a:extLst>
          </p:cNvPr>
          <p:cNvSpPr/>
          <p:nvPr/>
        </p:nvSpPr>
        <p:spPr>
          <a:xfrm>
            <a:off x="10530114" y="43210"/>
            <a:ext cx="1621955" cy="9043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7030A0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RFM + autres </a:t>
            </a:r>
            <a:r>
              <a:rPr lang="fr-FR" b="0" dirty="0" err="1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features</a:t>
            </a:r>
            <a:endParaRPr lang="fr-FR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21FB167-E39A-54C8-BFF6-561BCAE16651}"/>
              </a:ext>
            </a:extLst>
          </p:cNvPr>
          <p:cNvSpPr txBox="1"/>
          <p:nvPr/>
        </p:nvSpPr>
        <p:spPr>
          <a:xfrm>
            <a:off x="9978571" y="1183615"/>
            <a:ext cx="2075543" cy="270843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fr-FR" sz="1700" dirty="0" err="1">
                <a:solidFill>
                  <a:srgbClr val="44546A"/>
                </a:solidFill>
                <a:latin typeface="Bahnschrift" panose="020B0502040204020203" pitchFamily="34" charset="0"/>
              </a:rPr>
              <a:t>Kmeans</a:t>
            </a:r>
            <a:endParaRPr lang="fr-FR" sz="1700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endParaRPr lang="fr-FR" sz="1700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Hyperparamètres: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init=‘k-</a:t>
            </a:r>
            <a:r>
              <a:rPr lang="fr-FR" sz="1700" dirty="0" err="1">
                <a:solidFill>
                  <a:srgbClr val="44546A"/>
                </a:solidFill>
                <a:latin typeface="Bahnschrift" panose="020B0502040204020203" pitchFamily="34" charset="0"/>
              </a:rPr>
              <a:t>means</a:t>
            </a:r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++’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 err="1">
                <a:solidFill>
                  <a:srgbClr val="44546A"/>
                </a:solidFill>
                <a:latin typeface="Bahnschrift" panose="020B0502040204020203" pitchFamily="34" charset="0"/>
              </a:rPr>
              <a:t>n_init</a:t>
            </a:r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=10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700" dirty="0">
              <a:solidFill>
                <a:srgbClr val="44546A"/>
              </a:solidFill>
              <a:latin typeface="Bahnschrift" panose="020B0502040204020203" pitchFamily="34" charset="0"/>
            </a:endParaRPr>
          </a:p>
          <a:p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Recommandation:</a:t>
            </a:r>
          </a:p>
          <a:p>
            <a:r>
              <a:rPr lang="fr-FR" sz="1700" dirty="0">
                <a:solidFill>
                  <a:srgbClr val="44546A"/>
                </a:solidFill>
                <a:latin typeface="Bahnschrift" panose="020B0502040204020203" pitchFamily="34" charset="0"/>
              </a:rPr>
              <a:t>Mettre le modèle à jour tous les 1 à 3 mois.</a:t>
            </a:r>
          </a:p>
        </p:txBody>
      </p:sp>
    </p:spTree>
    <p:extLst>
      <p:ext uri="{BB962C8B-B14F-4D97-AF65-F5344CB8AC3E}">
        <p14:creationId xmlns:p14="http://schemas.microsoft.com/office/powerpoint/2010/main" val="4137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D704F6-7823-4B61-960B-B78DB8FF037C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70347" y="1689611"/>
            <a:ext cx="5007203" cy="86557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Conclusion et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6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perspectives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2742" y="722313"/>
            <a:ext cx="5007202" cy="1046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05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9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C8303C-F450-6573-8895-49AF3993A713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14618C-2A3A-16E0-CCC1-C7747FF38A3E}"/>
              </a:ext>
            </a:extLst>
          </p:cNvPr>
          <p:cNvSpPr/>
          <p:nvPr/>
        </p:nvSpPr>
        <p:spPr>
          <a:xfrm>
            <a:off x="1141" y="5491682"/>
            <a:ext cx="238145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85FC06F-B91F-10ED-BD5B-9F60269D9F12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D17FBC-061B-AA97-63E7-20D724387F7E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163387-69EE-395C-5A71-C654D6393848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DA8F371-A039-AB02-D2E8-1015A5BDD66E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8016B86-6595-7996-5666-934A61DA3549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4966FCE-502B-5CA3-4148-11A1807C3A3D}"/>
              </a:ext>
            </a:extLst>
          </p:cNvPr>
          <p:cNvSpPr/>
          <p:nvPr/>
        </p:nvSpPr>
        <p:spPr>
          <a:xfrm>
            <a:off x="797807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Google Shape;881;p31">
            <a:extLst>
              <a:ext uri="{FF2B5EF4-FFF2-40B4-BE49-F238E27FC236}">
                <a16:creationId xmlns:a16="http://schemas.microsoft.com/office/drawing/2014/main" id="{04A1C986-A6F3-5B1D-F5BB-9A0BF678C4A0}"/>
              </a:ext>
            </a:extLst>
          </p:cNvPr>
          <p:cNvSpPr/>
          <p:nvPr/>
        </p:nvSpPr>
        <p:spPr>
          <a:xfrm>
            <a:off x="2382934" y="9101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8DD3C7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Segmentation</a:t>
            </a:r>
          </a:p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clients</a:t>
            </a:r>
          </a:p>
        </p:txBody>
      </p:sp>
      <p:sp>
        <p:nvSpPr>
          <p:cNvPr id="11" name="Google Shape;881;p31">
            <a:extLst>
              <a:ext uri="{FF2B5EF4-FFF2-40B4-BE49-F238E27FC236}">
                <a16:creationId xmlns:a16="http://schemas.microsoft.com/office/drawing/2014/main" id="{26FB4916-211A-3BE9-33DB-4C1AC897908E}"/>
              </a:ext>
            </a:extLst>
          </p:cNvPr>
          <p:cNvSpPr/>
          <p:nvPr/>
        </p:nvSpPr>
        <p:spPr>
          <a:xfrm>
            <a:off x="3346426" y="26292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B807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Fournir une description actionnable</a:t>
            </a:r>
          </a:p>
        </p:txBody>
      </p:sp>
      <p:sp>
        <p:nvSpPr>
          <p:cNvPr id="12" name="Google Shape;881;p31">
            <a:extLst>
              <a:ext uri="{FF2B5EF4-FFF2-40B4-BE49-F238E27FC236}">
                <a16:creationId xmlns:a16="http://schemas.microsoft.com/office/drawing/2014/main" id="{8A7E8B79-10BF-433F-97A1-BD7D61BA8525}"/>
              </a:ext>
            </a:extLst>
          </p:cNvPr>
          <p:cNvSpPr/>
          <p:nvPr/>
        </p:nvSpPr>
        <p:spPr>
          <a:xfrm>
            <a:off x="1396583" y="262290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BEBADA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Comprendre les types d’utilisateurs</a:t>
            </a:r>
          </a:p>
        </p:txBody>
      </p:sp>
      <p:sp>
        <p:nvSpPr>
          <p:cNvPr id="13" name="Google Shape;881;p31">
            <a:extLst>
              <a:ext uri="{FF2B5EF4-FFF2-40B4-BE49-F238E27FC236}">
                <a16:creationId xmlns:a16="http://schemas.microsoft.com/office/drawing/2014/main" id="{B95CFCC2-165A-2218-E54D-BC64B16E6BDD}"/>
              </a:ext>
            </a:extLst>
          </p:cNvPr>
          <p:cNvSpPr/>
          <p:nvPr/>
        </p:nvSpPr>
        <p:spPr>
          <a:xfrm>
            <a:off x="2382933" y="43229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DB46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Proposition de contrat de maintenance  </a:t>
            </a:r>
            <a:r>
              <a:rPr lang="fr-FR" sz="1800" dirty="0">
                <a:solidFill>
                  <a:srgbClr val="FDB462"/>
                </a:solidFill>
                <a:latin typeface="Bahnschrift" panose="020B0502040204020203" pitchFamily="34" charset="0"/>
              </a:rPr>
              <a:t>,,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8D9AAA-7813-C2DE-3937-A0F099659740}"/>
              </a:ext>
            </a:extLst>
          </p:cNvPr>
          <p:cNvSpPr/>
          <p:nvPr/>
        </p:nvSpPr>
        <p:spPr>
          <a:xfrm>
            <a:off x="1310641" y="339746"/>
            <a:ext cx="3944328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 INITIAUX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EA43E40-ABEF-54A9-4BA8-565C77C4A9B2}"/>
              </a:ext>
            </a:extLst>
          </p:cNvPr>
          <p:cNvGrpSpPr/>
          <p:nvPr/>
        </p:nvGrpSpPr>
        <p:grpSpPr>
          <a:xfrm>
            <a:off x="3864894" y="1162647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80286CC-DAC0-02AA-0D55-BDF3F46FD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11C923A-C006-8965-E21D-B62AE973181D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77CF036-A080-44F9-799F-4B83B060901C}"/>
              </a:ext>
            </a:extLst>
          </p:cNvPr>
          <p:cNvGrpSpPr/>
          <p:nvPr/>
        </p:nvGrpSpPr>
        <p:grpSpPr>
          <a:xfrm>
            <a:off x="1099541" y="2808187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AEF5404-78D1-E3D9-ECB5-C3D64AC2A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80FEE8A0-7006-CC96-CD36-16092B0243AB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78DFA73-5DF8-64E2-0BC0-1B667D8077D6}"/>
              </a:ext>
            </a:extLst>
          </p:cNvPr>
          <p:cNvGrpSpPr/>
          <p:nvPr/>
        </p:nvGrpSpPr>
        <p:grpSpPr>
          <a:xfrm>
            <a:off x="4828387" y="2857872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4FE94B6-0509-C972-BA8D-3ECA7A6F5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46FB8A4-015A-B71E-10DD-D707232B1FDE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D53F652-4591-A397-F5A0-04982C42773D}"/>
              </a:ext>
            </a:extLst>
          </p:cNvPr>
          <p:cNvGrpSpPr/>
          <p:nvPr/>
        </p:nvGrpSpPr>
        <p:grpSpPr>
          <a:xfrm>
            <a:off x="3862622" y="5556689"/>
            <a:ext cx="594083" cy="591813"/>
            <a:chOff x="8901853" y="2198655"/>
            <a:chExt cx="1070894" cy="1066801"/>
          </a:xfr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C7FED00E-DA61-F0C3-B27A-E44B46BE5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47" y="21986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B0649A7-E2DC-ED62-FF3B-5D396A10161F}"/>
                </a:ext>
              </a:extLst>
            </p:cNvPr>
            <p:cNvSpPr/>
            <p:nvPr/>
          </p:nvSpPr>
          <p:spPr>
            <a:xfrm>
              <a:off x="8901853" y="2198655"/>
              <a:ext cx="1066799" cy="106679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F8F167A-F2C2-FB85-F4AB-F1574929B02D}"/>
              </a:ext>
            </a:extLst>
          </p:cNvPr>
          <p:cNvSpPr/>
          <p:nvPr/>
        </p:nvSpPr>
        <p:spPr>
          <a:xfrm>
            <a:off x="6511809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2BECA02F-D9B3-39D5-916A-EDA2DC409C88}"/>
              </a:ext>
            </a:extLst>
          </p:cNvPr>
          <p:cNvSpPr/>
          <p:nvPr/>
        </p:nvSpPr>
        <p:spPr>
          <a:xfrm>
            <a:off x="7536180" y="339746"/>
            <a:ext cx="30480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PERSPECTIVES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2" name="Rectangle : avec coins arrondis en diagonale 31">
            <a:extLst>
              <a:ext uri="{FF2B5EF4-FFF2-40B4-BE49-F238E27FC236}">
                <a16:creationId xmlns:a16="http://schemas.microsoft.com/office/drawing/2014/main" id="{55A6310F-EB3D-DEED-0498-97266DDF4092}"/>
              </a:ext>
            </a:extLst>
          </p:cNvPr>
          <p:cNvSpPr/>
          <p:nvPr/>
        </p:nvSpPr>
        <p:spPr>
          <a:xfrm>
            <a:off x="7082758" y="1254087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8DD3C7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Tester / approfondir d’autres algorithmes de clustering</a:t>
            </a:r>
          </a:p>
        </p:txBody>
      </p:sp>
      <p:sp>
        <p:nvSpPr>
          <p:cNvPr id="34" name="Rectangle : avec coins arrondis en diagonale 33">
            <a:extLst>
              <a:ext uri="{FF2B5EF4-FFF2-40B4-BE49-F238E27FC236}">
                <a16:creationId xmlns:a16="http://schemas.microsoft.com/office/drawing/2014/main" id="{206739C3-9594-3286-921A-906623DF8DC2}"/>
              </a:ext>
            </a:extLst>
          </p:cNvPr>
          <p:cNvSpPr/>
          <p:nvPr/>
        </p:nvSpPr>
        <p:spPr>
          <a:xfrm>
            <a:off x="7082758" y="2512267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BEBADA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Faire des clusterings sur la base d’autres features</a:t>
            </a:r>
          </a:p>
        </p:txBody>
      </p:sp>
      <p:sp>
        <p:nvSpPr>
          <p:cNvPr id="35" name="Rectangle : avec coins arrondis en diagonale 34">
            <a:extLst>
              <a:ext uri="{FF2B5EF4-FFF2-40B4-BE49-F238E27FC236}">
                <a16:creationId xmlns:a16="http://schemas.microsoft.com/office/drawing/2014/main" id="{0D876AFF-9A5B-6055-F095-DB0E51E1D233}"/>
              </a:ext>
            </a:extLst>
          </p:cNvPr>
          <p:cNvSpPr/>
          <p:nvPr/>
        </p:nvSpPr>
        <p:spPr>
          <a:xfrm>
            <a:off x="7082758" y="3774479"/>
            <a:ext cx="4022090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B807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Obtenir plus de données sur les clients</a:t>
            </a:r>
          </a:p>
        </p:txBody>
      </p:sp>
      <p:sp>
        <p:nvSpPr>
          <p:cNvPr id="36" name="Rectangle : avec coins arrondis en diagonale 35">
            <a:extLst>
              <a:ext uri="{FF2B5EF4-FFF2-40B4-BE49-F238E27FC236}">
                <a16:creationId xmlns:a16="http://schemas.microsoft.com/office/drawing/2014/main" id="{695C234A-EC4A-AE75-85F1-D6F8EBAB2684}"/>
              </a:ext>
            </a:extLst>
          </p:cNvPr>
          <p:cNvSpPr/>
          <p:nvPr/>
        </p:nvSpPr>
        <p:spPr>
          <a:xfrm>
            <a:off x="7082759" y="5036691"/>
            <a:ext cx="4022089" cy="874090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DB462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Considérer d’autres méthodes pour partitionner les clients</a:t>
            </a:r>
          </a:p>
        </p:txBody>
      </p:sp>
    </p:spTree>
    <p:extLst>
      <p:ext uri="{BB962C8B-B14F-4D97-AF65-F5344CB8AC3E}">
        <p14:creationId xmlns:p14="http://schemas.microsoft.com/office/powerpoint/2010/main" val="358899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  <p:bldP spid="12" grpId="0" animBg="1"/>
      <p:bldP spid="13" grpId="0" animBg="1"/>
      <p:bldP spid="14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D704F6-7823-4B61-960B-B78DB8FF037C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41350"/>
            <a:ext cx="5057718" cy="2072577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620863" y="693420"/>
            <a:ext cx="4951637" cy="19625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MERCI !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1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3BB74A7-8668-D7FE-76DA-AFF7DFC88F55}"/>
              </a:ext>
            </a:extLst>
          </p:cNvPr>
          <p:cNvSpPr/>
          <p:nvPr/>
        </p:nvSpPr>
        <p:spPr>
          <a:xfrm>
            <a:off x="6491220" y="581046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471ADEE-AEB4-486C-F406-C6FFA5C8D573}"/>
              </a:ext>
            </a:extLst>
          </p:cNvPr>
          <p:cNvSpPr/>
          <p:nvPr/>
        </p:nvSpPr>
        <p:spPr>
          <a:xfrm>
            <a:off x="835907" y="582658"/>
            <a:ext cx="5118269" cy="5909134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68E02-69FA-B298-9E17-09FDB53E1DFE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977A1-5106-C7ED-C2CB-679EEC75B480}"/>
              </a:ext>
            </a:extLst>
          </p:cNvPr>
          <p:cNvSpPr/>
          <p:nvPr/>
        </p:nvSpPr>
        <p:spPr>
          <a:xfrm>
            <a:off x="-2380" y="0"/>
            <a:ext cx="241640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9BDFC7-883A-49D0-E08D-C7FCA02FCBBE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92110B-6309-65CC-A8AA-3AD9EACD6E90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E75C76-AF44-F9AC-1B77-F02E97CEFBE9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4233B1-A82E-04CB-019F-3C04C993CD73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0AA1B4-8F43-B651-403A-7C76AA0AFF9B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19" name="Google Shape;881;p31">
            <a:extLst>
              <a:ext uri="{FF2B5EF4-FFF2-40B4-BE49-F238E27FC236}">
                <a16:creationId xmlns:a16="http://schemas.microsoft.com/office/drawing/2014/main" id="{84CEB40A-E17C-11D9-44D0-E7B3CC71F1B0}"/>
              </a:ext>
            </a:extLst>
          </p:cNvPr>
          <p:cNvSpPr/>
          <p:nvPr/>
        </p:nvSpPr>
        <p:spPr>
          <a:xfrm>
            <a:off x="2421034" y="9101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8DD3C7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Segmentation</a:t>
            </a:r>
          </a:p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clients</a:t>
            </a:r>
          </a:p>
        </p:txBody>
      </p:sp>
      <p:sp>
        <p:nvSpPr>
          <p:cNvPr id="21" name="Google Shape;881;p31">
            <a:extLst>
              <a:ext uri="{FF2B5EF4-FFF2-40B4-BE49-F238E27FC236}">
                <a16:creationId xmlns:a16="http://schemas.microsoft.com/office/drawing/2014/main" id="{77341CF3-F707-30FB-FB4A-05963D0B582E}"/>
              </a:ext>
            </a:extLst>
          </p:cNvPr>
          <p:cNvSpPr/>
          <p:nvPr/>
        </p:nvSpPr>
        <p:spPr>
          <a:xfrm>
            <a:off x="3384526" y="26292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B807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Fournir une description actionnable</a:t>
            </a:r>
          </a:p>
        </p:txBody>
      </p:sp>
      <p:sp>
        <p:nvSpPr>
          <p:cNvPr id="22" name="Google Shape;881;p31">
            <a:extLst>
              <a:ext uri="{FF2B5EF4-FFF2-40B4-BE49-F238E27FC236}">
                <a16:creationId xmlns:a16="http://schemas.microsoft.com/office/drawing/2014/main" id="{23D3E3BF-471C-0641-9680-F7BBE0BACD34}"/>
              </a:ext>
            </a:extLst>
          </p:cNvPr>
          <p:cNvSpPr/>
          <p:nvPr/>
        </p:nvSpPr>
        <p:spPr>
          <a:xfrm>
            <a:off x="1434683" y="262290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BEBADA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dirty="0">
                <a:solidFill>
                  <a:srgbClr val="44546A"/>
                </a:solidFill>
                <a:latin typeface="Bahnschrift" panose="020B0502040204020203" pitchFamily="34" charset="0"/>
              </a:rPr>
              <a:t>Comprendre les types d’utilisateurs</a:t>
            </a:r>
          </a:p>
        </p:txBody>
      </p:sp>
      <p:sp>
        <p:nvSpPr>
          <p:cNvPr id="24" name="Google Shape;881;p31">
            <a:extLst>
              <a:ext uri="{FF2B5EF4-FFF2-40B4-BE49-F238E27FC236}">
                <a16:creationId xmlns:a16="http://schemas.microsoft.com/office/drawing/2014/main" id="{6AE38FAC-2080-C364-1BFA-22A4DCB44FDB}"/>
              </a:ext>
            </a:extLst>
          </p:cNvPr>
          <p:cNvSpPr/>
          <p:nvPr/>
        </p:nvSpPr>
        <p:spPr>
          <a:xfrm>
            <a:off x="2421033" y="4322950"/>
            <a:ext cx="1779003" cy="2052649"/>
          </a:xfrm>
          <a:custGeom>
            <a:avLst/>
            <a:gdLst/>
            <a:ahLst/>
            <a:cxnLst/>
            <a:rect l="l" t="t" r="r" b="b"/>
            <a:pathLst>
              <a:path w="26080" h="30093" extrusionOk="0">
                <a:moveTo>
                  <a:pt x="13040" y="1"/>
                </a:moveTo>
                <a:lnTo>
                  <a:pt x="0" y="7539"/>
                </a:lnTo>
                <a:lnTo>
                  <a:pt x="0" y="22584"/>
                </a:lnTo>
                <a:lnTo>
                  <a:pt x="13040" y="30092"/>
                </a:lnTo>
                <a:lnTo>
                  <a:pt x="26080" y="22584"/>
                </a:lnTo>
                <a:lnTo>
                  <a:pt x="26080" y="7539"/>
                </a:lnTo>
                <a:lnTo>
                  <a:pt x="13040" y="1"/>
                </a:lnTo>
                <a:close/>
              </a:path>
            </a:pathLst>
          </a:custGeom>
          <a:solidFill>
            <a:srgbClr val="FDB462"/>
          </a:solidFill>
          <a:ln w="9525">
            <a:solidFill>
              <a:srgbClr val="44546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rgbClr val="44546A"/>
                </a:solidFill>
                <a:latin typeface="Bahnschrift" panose="020B0502040204020203" pitchFamily="34" charset="0"/>
              </a:rPr>
              <a:t>Proposition de contrat de maintenance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45B4BD9-192C-A574-EB46-9A24952E2F3D}"/>
              </a:ext>
            </a:extLst>
          </p:cNvPr>
          <p:cNvSpPr/>
          <p:nvPr/>
        </p:nvSpPr>
        <p:spPr>
          <a:xfrm>
            <a:off x="2285952" y="339746"/>
            <a:ext cx="225425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OBJECTIFS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2495A54-9A3A-2A8A-6D18-38EBA5BB2E00}"/>
              </a:ext>
            </a:extLst>
          </p:cNvPr>
          <p:cNvSpPr/>
          <p:nvPr/>
        </p:nvSpPr>
        <p:spPr>
          <a:xfrm>
            <a:off x="7987967" y="339746"/>
            <a:ext cx="2254250" cy="48260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MOYENS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60E40B6-047B-5241-6F07-726CD73F11BD}"/>
              </a:ext>
            </a:extLst>
          </p:cNvPr>
          <p:cNvGrpSpPr/>
          <p:nvPr/>
        </p:nvGrpSpPr>
        <p:grpSpPr>
          <a:xfrm>
            <a:off x="8025681" y="1333280"/>
            <a:ext cx="2032803" cy="2032803"/>
            <a:chOff x="7905030" y="1075660"/>
            <a:chExt cx="2032803" cy="2032803"/>
          </a:xfrm>
        </p:grpSpPr>
        <p:sp>
          <p:nvSpPr>
            <p:cNvPr id="36" name="Losange 35">
              <a:extLst>
                <a:ext uri="{FF2B5EF4-FFF2-40B4-BE49-F238E27FC236}">
                  <a16:creationId xmlns:a16="http://schemas.microsoft.com/office/drawing/2014/main" id="{A950809D-95DC-45ED-E83E-1BE8BB47B97A}"/>
                </a:ext>
              </a:extLst>
            </p:cNvPr>
            <p:cNvSpPr/>
            <p:nvPr/>
          </p:nvSpPr>
          <p:spPr>
            <a:xfrm>
              <a:off x="7905030" y="1075660"/>
              <a:ext cx="2032803" cy="2032803"/>
            </a:xfrm>
            <a:prstGeom prst="diamond">
              <a:avLst/>
            </a:prstGeom>
            <a:solidFill>
              <a:srgbClr val="8DD3C7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6418E1E-35C1-8C54-0ED1-6A7CDA87264C}"/>
                </a:ext>
              </a:extLst>
            </p:cNvPr>
            <p:cNvSpPr txBox="1"/>
            <p:nvPr/>
          </p:nvSpPr>
          <p:spPr>
            <a:xfrm>
              <a:off x="8155504" y="177410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Préparation des données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90813C45-E588-A765-7B8F-92DF146633F8}"/>
              </a:ext>
            </a:extLst>
          </p:cNvPr>
          <p:cNvGrpSpPr/>
          <p:nvPr/>
        </p:nvGrpSpPr>
        <p:grpSpPr>
          <a:xfrm>
            <a:off x="6843764" y="2512861"/>
            <a:ext cx="2032803" cy="2032803"/>
            <a:chOff x="6763391" y="2602479"/>
            <a:chExt cx="2032803" cy="2032803"/>
          </a:xfrm>
        </p:grpSpPr>
        <p:sp>
          <p:nvSpPr>
            <p:cNvPr id="38" name="Losange 37">
              <a:extLst>
                <a:ext uri="{FF2B5EF4-FFF2-40B4-BE49-F238E27FC236}">
                  <a16:creationId xmlns:a16="http://schemas.microsoft.com/office/drawing/2014/main" id="{62C4B022-E691-CEBE-E939-C0E56EF76C07}"/>
                </a:ext>
              </a:extLst>
            </p:cNvPr>
            <p:cNvSpPr/>
            <p:nvPr/>
          </p:nvSpPr>
          <p:spPr>
            <a:xfrm>
              <a:off x="6763391" y="2602479"/>
              <a:ext cx="2032803" cy="2032803"/>
            </a:xfrm>
            <a:prstGeom prst="diamond">
              <a:avLst/>
            </a:prstGeom>
            <a:solidFill>
              <a:srgbClr val="BEBADA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219EB32-0CA9-0C5E-46D5-DE0333B1584D}"/>
                </a:ext>
              </a:extLst>
            </p:cNvPr>
            <p:cNvSpPr txBox="1"/>
            <p:nvPr/>
          </p:nvSpPr>
          <p:spPr>
            <a:xfrm>
              <a:off x="7013865" y="3300924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Exploration des données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927DCD1-FD6A-0FE9-328D-80B62AAA3A38}"/>
              </a:ext>
            </a:extLst>
          </p:cNvPr>
          <p:cNvGrpSpPr/>
          <p:nvPr/>
        </p:nvGrpSpPr>
        <p:grpSpPr>
          <a:xfrm>
            <a:off x="8033952" y="3698051"/>
            <a:ext cx="2032803" cy="2032803"/>
            <a:chOff x="7905030" y="3718292"/>
            <a:chExt cx="2032803" cy="2032803"/>
          </a:xfrm>
        </p:grpSpPr>
        <p:sp>
          <p:nvSpPr>
            <p:cNvPr id="40" name="Losange 39">
              <a:extLst>
                <a:ext uri="{FF2B5EF4-FFF2-40B4-BE49-F238E27FC236}">
                  <a16:creationId xmlns:a16="http://schemas.microsoft.com/office/drawing/2014/main" id="{08784628-7234-7A57-3778-9BC3F0D59001}"/>
                </a:ext>
              </a:extLst>
            </p:cNvPr>
            <p:cNvSpPr/>
            <p:nvPr/>
          </p:nvSpPr>
          <p:spPr>
            <a:xfrm>
              <a:off x="7905030" y="3718292"/>
              <a:ext cx="2032803" cy="2032803"/>
            </a:xfrm>
            <a:prstGeom prst="diamond">
              <a:avLst/>
            </a:prstGeom>
            <a:solidFill>
              <a:srgbClr val="FB807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29820637-1333-FC37-5E69-FD7263327AD6}"/>
                </a:ext>
              </a:extLst>
            </p:cNvPr>
            <p:cNvSpPr txBox="1"/>
            <p:nvPr/>
          </p:nvSpPr>
          <p:spPr>
            <a:xfrm>
              <a:off x="8155810" y="4415045"/>
              <a:ext cx="1531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Modèles de clustering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2643DAF2-1F5D-5451-7437-EED994FBF3BC}"/>
              </a:ext>
            </a:extLst>
          </p:cNvPr>
          <p:cNvGrpSpPr/>
          <p:nvPr/>
        </p:nvGrpSpPr>
        <p:grpSpPr>
          <a:xfrm>
            <a:off x="9207598" y="2515666"/>
            <a:ext cx="2032803" cy="2032803"/>
            <a:chOff x="9047554" y="2604491"/>
            <a:chExt cx="2032803" cy="2032803"/>
          </a:xfrm>
        </p:grpSpPr>
        <p:sp>
          <p:nvSpPr>
            <p:cNvPr id="42" name="Losange 41">
              <a:extLst>
                <a:ext uri="{FF2B5EF4-FFF2-40B4-BE49-F238E27FC236}">
                  <a16:creationId xmlns:a16="http://schemas.microsoft.com/office/drawing/2014/main" id="{BA795C87-3541-B21E-4E1C-40FAD80C87EA}"/>
                </a:ext>
              </a:extLst>
            </p:cNvPr>
            <p:cNvSpPr/>
            <p:nvPr/>
          </p:nvSpPr>
          <p:spPr>
            <a:xfrm>
              <a:off x="9047554" y="2604491"/>
              <a:ext cx="2032803" cy="2032803"/>
            </a:xfrm>
            <a:prstGeom prst="diamond">
              <a:avLst/>
            </a:prstGeom>
            <a:solidFill>
              <a:srgbClr val="FDB462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718E45AA-E525-A70C-1EFF-A017210D6C83}"/>
                </a:ext>
              </a:extLst>
            </p:cNvPr>
            <p:cNvSpPr txBox="1"/>
            <p:nvPr/>
          </p:nvSpPr>
          <p:spPr>
            <a:xfrm>
              <a:off x="9181305" y="3296337"/>
              <a:ext cx="1765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Stabilité dans le temps</a:t>
              </a:r>
            </a:p>
          </p:txBody>
        </p:sp>
      </p:grp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38BAE702-8AD7-D018-B3D4-F1775C80AA9C}"/>
              </a:ext>
            </a:extLst>
          </p:cNvPr>
          <p:cNvSpPr/>
          <p:nvPr/>
        </p:nvSpPr>
        <p:spPr>
          <a:xfrm>
            <a:off x="3038987" y="3436672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roite 60">
            <a:extLst>
              <a:ext uri="{FF2B5EF4-FFF2-40B4-BE49-F238E27FC236}">
                <a16:creationId xmlns:a16="http://schemas.microsoft.com/office/drawing/2014/main" id="{2C69BDC2-059C-0F9C-546F-04AD2A1AA9B1}"/>
              </a:ext>
            </a:extLst>
          </p:cNvPr>
          <p:cNvSpPr/>
          <p:nvPr/>
        </p:nvSpPr>
        <p:spPr>
          <a:xfrm rot="7177708">
            <a:off x="2446641" y="2596570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Flèche : droite 61">
            <a:extLst>
              <a:ext uri="{FF2B5EF4-FFF2-40B4-BE49-F238E27FC236}">
                <a16:creationId xmlns:a16="http://schemas.microsoft.com/office/drawing/2014/main" id="{5EADFA4B-1C7B-EEF3-0DDB-AD64BBF0F6C9}"/>
              </a:ext>
            </a:extLst>
          </p:cNvPr>
          <p:cNvSpPr/>
          <p:nvPr/>
        </p:nvSpPr>
        <p:spPr>
          <a:xfrm rot="7177708">
            <a:off x="3390645" y="4283123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AE982471-54B7-98BF-71C0-971825F7503A}"/>
              </a:ext>
            </a:extLst>
          </p:cNvPr>
          <p:cNvSpPr/>
          <p:nvPr/>
        </p:nvSpPr>
        <p:spPr>
          <a:xfrm rot="8114486">
            <a:off x="8082746" y="2774876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Flèche : droite 63">
            <a:extLst>
              <a:ext uri="{FF2B5EF4-FFF2-40B4-BE49-F238E27FC236}">
                <a16:creationId xmlns:a16="http://schemas.microsoft.com/office/drawing/2014/main" id="{B10AFD0E-45F8-4326-372A-4F8B5BF4D5A9}"/>
              </a:ext>
            </a:extLst>
          </p:cNvPr>
          <p:cNvSpPr/>
          <p:nvPr/>
        </p:nvSpPr>
        <p:spPr>
          <a:xfrm rot="2702413">
            <a:off x="8223201" y="3921328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Flèche : droite 64">
            <a:extLst>
              <a:ext uri="{FF2B5EF4-FFF2-40B4-BE49-F238E27FC236}">
                <a16:creationId xmlns:a16="http://schemas.microsoft.com/office/drawing/2014/main" id="{ACD27C44-0D1C-E832-9D9C-37C8EDAD231D}"/>
              </a:ext>
            </a:extLst>
          </p:cNvPr>
          <p:cNvSpPr/>
          <p:nvPr/>
        </p:nvSpPr>
        <p:spPr>
          <a:xfrm rot="18836296">
            <a:off x="9352096" y="3779311"/>
            <a:ext cx="634070" cy="491554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43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6" grpId="0" animBg="1"/>
      <p:bldP spid="19" grpId="0" animBg="1"/>
      <p:bldP spid="21" grpId="0" animBg="1"/>
      <p:bldP spid="22" grpId="0" animBg="1"/>
      <p:bldP spid="24" grpId="0" animBg="1"/>
      <p:bldP spid="27" grpId="0" animBg="1"/>
      <p:bldP spid="34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E3886E-8EFC-206D-975F-CB13341097F9}"/>
              </a:ext>
            </a:extLst>
          </p:cNvPr>
          <p:cNvSpPr/>
          <p:nvPr/>
        </p:nvSpPr>
        <p:spPr>
          <a:xfrm>
            <a:off x="-3001" y="3429000"/>
            <a:ext cx="12192000" cy="3428999"/>
          </a:xfrm>
          <a:prstGeom prst="rect">
            <a:avLst/>
          </a:prstGeom>
          <a:gradFill flip="none" rotWithShape="1">
            <a:gsLst>
              <a:gs pos="29000">
                <a:srgbClr val="908FF2"/>
              </a:gs>
              <a:gs pos="0">
                <a:srgbClr val="9F9DEA"/>
              </a:gs>
              <a:gs pos="100000">
                <a:srgbClr val="8181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BEDE568-9CF3-1DDD-9F54-0227199DA976}"/>
              </a:ext>
            </a:extLst>
          </p:cNvPr>
          <p:cNvSpPr/>
          <p:nvPr/>
        </p:nvSpPr>
        <p:spPr>
          <a:xfrm>
            <a:off x="2181224" y="5287447"/>
            <a:ext cx="7823551" cy="1049952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F87163E4-9A7B-09E1-7F58-460DBD31A501}"/>
              </a:ext>
            </a:extLst>
          </p:cNvPr>
          <p:cNvSpPr/>
          <p:nvPr/>
        </p:nvSpPr>
        <p:spPr>
          <a:xfrm>
            <a:off x="3417283" y="2413725"/>
            <a:ext cx="5338165" cy="3537693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163C3D74-28A0-B036-0785-8BEFC9C06A81}"/>
              </a:ext>
            </a:extLst>
          </p:cNvPr>
          <p:cNvSpPr/>
          <p:nvPr/>
        </p:nvSpPr>
        <p:spPr>
          <a:xfrm>
            <a:off x="3853852" y="3409825"/>
            <a:ext cx="2782117" cy="2149062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4FDEA366-2252-AE40-34BE-660A3469429D}"/>
              </a:ext>
            </a:extLst>
          </p:cNvPr>
          <p:cNvSpPr/>
          <p:nvPr/>
        </p:nvSpPr>
        <p:spPr>
          <a:xfrm>
            <a:off x="3976526" y="3532499"/>
            <a:ext cx="2536780" cy="1903725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404707D1-DDDA-6AC5-7AFD-5338EFE999FD}"/>
              </a:ext>
            </a:extLst>
          </p:cNvPr>
          <p:cNvSpPr/>
          <p:nvPr/>
        </p:nvSpPr>
        <p:spPr>
          <a:xfrm>
            <a:off x="4099200" y="3660026"/>
            <a:ext cx="2291440" cy="1653680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rgbClr val="80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8;p15">
            <a:extLst>
              <a:ext uri="{FF2B5EF4-FFF2-40B4-BE49-F238E27FC236}">
                <a16:creationId xmlns:a16="http://schemas.microsoft.com/office/drawing/2014/main" id="{1BD8EE87-B01D-7083-B32C-DC36FEF79E16}"/>
              </a:ext>
            </a:extLst>
          </p:cNvPr>
          <p:cNvSpPr/>
          <p:nvPr/>
        </p:nvSpPr>
        <p:spPr>
          <a:xfrm>
            <a:off x="4025654" y="4484323"/>
            <a:ext cx="2438525" cy="148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;p15">
            <a:extLst>
              <a:ext uri="{FF2B5EF4-FFF2-40B4-BE49-F238E27FC236}">
                <a16:creationId xmlns:a16="http://schemas.microsoft.com/office/drawing/2014/main" id="{3023D3B7-0725-E5F7-9B02-210DE7633D6C}"/>
              </a:ext>
            </a:extLst>
          </p:cNvPr>
          <p:cNvSpPr/>
          <p:nvPr/>
        </p:nvSpPr>
        <p:spPr>
          <a:xfrm>
            <a:off x="4609459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0;p15">
            <a:extLst>
              <a:ext uri="{FF2B5EF4-FFF2-40B4-BE49-F238E27FC236}">
                <a16:creationId xmlns:a16="http://schemas.microsoft.com/office/drawing/2014/main" id="{F4E3254F-01D1-CCDE-CA05-058FD909B469}"/>
              </a:ext>
            </a:extLst>
          </p:cNvPr>
          <p:cNvSpPr/>
          <p:nvPr/>
        </p:nvSpPr>
        <p:spPr>
          <a:xfrm>
            <a:off x="5880332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;p15">
            <a:extLst>
              <a:ext uri="{FF2B5EF4-FFF2-40B4-BE49-F238E27FC236}">
                <a16:creationId xmlns:a16="http://schemas.microsoft.com/office/drawing/2014/main" id="{444BA69D-17FC-B900-DADE-68103453002F}"/>
              </a:ext>
            </a:extLst>
          </p:cNvPr>
          <p:cNvSpPr/>
          <p:nvPr/>
        </p:nvSpPr>
        <p:spPr>
          <a:xfrm>
            <a:off x="5242395" y="3458954"/>
            <a:ext cx="148" cy="194299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6CB1A09B-B4F7-33B2-C234-B5458EEF669D}"/>
              </a:ext>
            </a:extLst>
          </p:cNvPr>
          <p:cNvSpPr/>
          <p:nvPr/>
        </p:nvSpPr>
        <p:spPr>
          <a:xfrm>
            <a:off x="3417283" y="5436298"/>
            <a:ext cx="5338165" cy="515239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63F344FE-04B7-DD5A-A80B-41DF72A2C6EA}"/>
              </a:ext>
            </a:extLst>
          </p:cNvPr>
          <p:cNvSpPr/>
          <p:nvPr/>
        </p:nvSpPr>
        <p:spPr>
          <a:xfrm>
            <a:off x="6802742" y="3164478"/>
            <a:ext cx="1447465" cy="278697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4;p15">
            <a:extLst>
              <a:ext uri="{FF2B5EF4-FFF2-40B4-BE49-F238E27FC236}">
                <a16:creationId xmlns:a16="http://schemas.microsoft.com/office/drawing/2014/main" id="{A857768D-6FD1-417D-0584-8F1CB6F645F1}"/>
              </a:ext>
            </a:extLst>
          </p:cNvPr>
          <p:cNvSpPr/>
          <p:nvPr/>
        </p:nvSpPr>
        <p:spPr>
          <a:xfrm>
            <a:off x="6935272" y="3115497"/>
            <a:ext cx="1182566" cy="2840803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;p15">
            <a:extLst>
              <a:ext uri="{FF2B5EF4-FFF2-40B4-BE49-F238E27FC236}">
                <a16:creationId xmlns:a16="http://schemas.microsoft.com/office/drawing/2014/main" id="{715A6C12-298C-C842-3343-A8B83DB77180}"/>
              </a:ext>
            </a:extLst>
          </p:cNvPr>
          <p:cNvSpPr/>
          <p:nvPr/>
        </p:nvSpPr>
        <p:spPr>
          <a:xfrm>
            <a:off x="7057946" y="3238023"/>
            <a:ext cx="937226" cy="2590758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rgbClr val="FDB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6;p15">
            <a:extLst>
              <a:ext uri="{FF2B5EF4-FFF2-40B4-BE49-F238E27FC236}">
                <a16:creationId xmlns:a16="http://schemas.microsoft.com/office/drawing/2014/main" id="{41D9B17F-B4A9-6B43-CC96-DB29CB658630}"/>
              </a:ext>
            </a:extLst>
          </p:cNvPr>
          <p:cNvSpPr/>
          <p:nvPr/>
        </p:nvSpPr>
        <p:spPr>
          <a:xfrm>
            <a:off x="3417283" y="3993628"/>
            <a:ext cx="5348018" cy="392718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A2079CCF-48AD-C854-617D-6CB76DEA8C08}"/>
              </a:ext>
            </a:extLst>
          </p:cNvPr>
          <p:cNvSpPr/>
          <p:nvPr/>
        </p:nvSpPr>
        <p:spPr>
          <a:xfrm>
            <a:off x="6935272" y="4626709"/>
            <a:ext cx="1182566" cy="245337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8;p15">
            <a:extLst>
              <a:ext uri="{FF2B5EF4-FFF2-40B4-BE49-F238E27FC236}">
                <a16:creationId xmlns:a16="http://schemas.microsoft.com/office/drawing/2014/main" id="{B97110B5-2F19-4F70-4099-4E65F118EE39}"/>
              </a:ext>
            </a:extLst>
          </p:cNvPr>
          <p:cNvSpPr/>
          <p:nvPr/>
        </p:nvSpPr>
        <p:spPr>
          <a:xfrm>
            <a:off x="7008817" y="4714963"/>
            <a:ext cx="304319" cy="54127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9;p15">
            <a:extLst>
              <a:ext uri="{FF2B5EF4-FFF2-40B4-BE49-F238E27FC236}">
                <a16:creationId xmlns:a16="http://schemas.microsoft.com/office/drawing/2014/main" id="{81284009-06C2-1DFE-48AD-DBFC18F2BC76}"/>
              </a:ext>
            </a:extLst>
          </p:cNvPr>
          <p:cNvSpPr/>
          <p:nvPr/>
        </p:nvSpPr>
        <p:spPr>
          <a:xfrm>
            <a:off x="3417283" y="2600237"/>
            <a:ext cx="5338165" cy="441696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6AD77B05-05D4-029E-2C47-0E4144959C5A}"/>
              </a:ext>
            </a:extLst>
          </p:cNvPr>
          <p:cNvSpPr/>
          <p:nvPr/>
        </p:nvSpPr>
        <p:spPr>
          <a:xfrm>
            <a:off x="3270044" y="2413725"/>
            <a:ext cx="5632628" cy="520239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83;p15">
            <a:extLst>
              <a:ext uri="{FF2B5EF4-FFF2-40B4-BE49-F238E27FC236}">
                <a16:creationId xmlns:a16="http://schemas.microsoft.com/office/drawing/2014/main" id="{6365242E-C7B1-97FA-E8DB-4A80712256CA}"/>
              </a:ext>
            </a:extLst>
          </p:cNvPr>
          <p:cNvSpPr/>
          <p:nvPr/>
        </p:nvSpPr>
        <p:spPr>
          <a:xfrm>
            <a:off x="2921731" y="3115497"/>
            <a:ext cx="6329225" cy="687036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;p15">
            <a:extLst>
              <a:ext uri="{FF2B5EF4-FFF2-40B4-BE49-F238E27FC236}">
                <a16:creationId xmlns:a16="http://schemas.microsoft.com/office/drawing/2014/main" id="{F92A466A-0957-6566-06A1-7886C41EB85D}"/>
              </a:ext>
            </a:extLst>
          </p:cNvPr>
          <p:cNvSpPr/>
          <p:nvPr/>
        </p:nvSpPr>
        <p:spPr>
          <a:xfrm>
            <a:off x="8049050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5;p15">
            <a:extLst>
              <a:ext uri="{FF2B5EF4-FFF2-40B4-BE49-F238E27FC236}">
                <a16:creationId xmlns:a16="http://schemas.microsoft.com/office/drawing/2014/main" id="{EAA179C9-C5F9-777F-E448-A4893DA1AD7F}"/>
              </a:ext>
            </a:extLst>
          </p:cNvPr>
          <p:cNvSpPr/>
          <p:nvPr/>
        </p:nvSpPr>
        <p:spPr>
          <a:xfrm>
            <a:off x="7445534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6;p15">
            <a:extLst>
              <a:ext uri="{FF2B5EF4-FFF2-40B4-BE49-F238E27FC236}">
                <a16:creationId xmlns:a16="http://schemas.microsoft.com/office/drawing/2014/main" id="{676841CD-E18A-4BEE-286F-C9B1D8EDB30A}"/>
              </a:ext>
            </a:extLst>
          </p:cNvPr>
          <p:cNvSpPr/>
          <p:nvPr/>
        </p:nvSpPr>
        <p:spPr>
          <a:xfrm>
            <a:off x="6842017" y="3115497"/>
            <a:ext cx="721306" cy="687036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7;p15">
            <a:extLst>
              <a:ext uri="{FF2B5EF4-FFF2-40B4-BE49-F238E27FC236}">
                <a16:creationId xmlns:a16="http://schemas.microsoft.com/office/drawing/2014/main" id="{F3A49BC1-5CAF-F5A0-02A3-270E821AAD32}"/>
              </a:ext>
            </a:extLst>
          </p:cNvPr>
          <p:cNvSpPr/>
          <p:nvPr/>
        </p:nvSpPr>
        <p:spPr>
          <a:xfrm>
            <a:off x="623850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;p15">
            <a:extLst>
              <a:ext uri="{FF2B5EF4-FFF2-40B4-BE49-F238E27FC236}">
                <a16:creationId xmlns:a16="http://schemas.microsoft.com/office/drawing/2014/main" id="{73319B5A-31F1-8D50-419D-56278F1000D7}"/>
              </a:ext>
            </a:extLst>
          </p:cNvPr>
          <p:cNvSpPr/>
          <p:nvPr/>
        </p:nvSpPr>
        <p:spPr>
          <a:xfrm>
            <a:off x="5453471" y="3115497"/>
            <a:ext cx="480969" cy="687036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;p15">
            <a:extLst>
              <a:ext uri="{FF2B5EF4-FFF2-40B4-BE49-F238E27FC236}">
                <a16:creationId xmlns:a16="http://schemas.microsoft.com/office/drawing/2014/main" id="{EB5E415E-C734-C853-7B80-C2DE269E2BC7}"/>
              </a:ext>
            </a:extLst>
          </p:cNvPr>
          <p:cNvSpPr/>
          <p:nvPr/>
        </p:nvSpPr>
        <p:spPr>
          <a:xfrm>
            <a:off x="4609459" y="3115497"/>
            <a:ext cx="721454" cy="687036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90;p15">
            <a:extLst>
              <a:ext uri="{FF2B5EF4-FFF2-40B4-BE49-F238E27FC236}">
                <a16:creationId xmlns:a16="http://schemas.microsoft.com/office/drawing/2014/main" id="{9F3F0703-96E6-AD80-69A2-346F6A0863D2}"/>
              </a:ext>
            </a:extLst>
          </p:cNvPr>
          <p:cNvSpPr/>
          <p:nvPr/>
        </p:nvSpPr>
        <p:spPr>
          <a:xfrm>
            <a:off x="3765595" y="3115497"/>
            <a:ext cx="961791" cy="687036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1;p15">
            <a:extLst>
              <a:ext uri="{FF2B5EF4-FFF2-40B4-BE49-F238E27FC236}">
                <a16:creationId xmlns:a16="http://schemas.microsoft.com/office/drawing/2014/main" id="{C131FE0D-B9C9-17E5-D2BE-52E75B1E143B}"/>
              </a:ext>
            </a:extLst>
          </p:cNvPr>
          <p:cNvSpPr/>
          <p:nvPr/>
        </p:nvSpPr>
        <p:spPr>
          <a:xfrm>
            <a:off x="2921731" y="3115497"/>
            <a:ext cx="1202128" cy="687036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92;p15">
            <a:extLst>
              <a:ext uri="{FF2B5EF4-FFF2-40B4-BE49-F238E27FC236}">
                <a16:creationId xmlns:a16="http://schemas.microsoft.com/office/drawing/2014/main" id="{CE9594B3-29F0-7943-BFE6-1B8EC2DD2594}"/>
              </a:ext>
            </a:extLst>
          </p:cNvPr>
          <p:cNvSpPr/>
          <p:nvPr/>
        </p:nvSpPr>
        <p:spPr>
          <a:xfrm>
            <a:off x="291673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3;p15">
            <a:extLst>
              <a:ext uri="{FF2B5EF4-FFF2-40B4-BE49-F238E27FC236}">
                <a16:creationId xmlns:a16="http://schemas.microsoft.com/office/drawing/2014/main" id="{7A6F54B7-E70D-9CD4-7684-47F903B110BA}"/>
              </a:ext>
            </a:extLst>
          </p:cNvPr>
          <p:cNvSpPr/>
          <p:nvPr/>
        </p:nvSpPr>
        <p:spPr>
          <a:xfrm>
            <a:off x="3343590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4;p15">
            <a:extLst>
              <a:ext uri="{FF2B5EF4-FFF2-40B4-BE49-F238E27FC236}">
                <a16:creationId xmlns:a16="http://schemas.microsoft.com/office/drawing/2014/main" id="{018CD51E-D34A-9EC9-17EB-B3E2FDF9F054}"/>
              </a:ext>
            </a:extLst>
          </p:cNvPr>
          <p:cNvSpPr/>
          <p:nvPr/>
        </p:nvSpPr>
        <p:spPr>
          <a:xfrm>
            <a:off x="3765595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95;p15">
            <a:extLst>
              <a:ext uri="{FF2B5EF4-FFF2-40B4-BE49-F238E27FC236}">
                <a16:creationId xmlns:a16="http://schemas.microsoft.com/office/drawing/2014/main" id="{45AD90AD-34E3-86EE-AA9C-D6B7923453C5}"/>
              </a:ext>
            </a:extLst>
          </p:cNvPr>
          <p:cNvSpPr/>
          <p:nvPr/>
        </p:nvSpPr>
        <p:spPr>
          <a:xfrm>
            <a:off x="4187601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96;p15">
            <a:extLst>
              <a:ext uri="{FF2B5EF4-FFF2-40B4-BE49-F238E27FC236}">
                <a16:creationId xmlns:a16="http://schemas.microsoft.com/office/drawing/2014/main" id="{F616797A-029C-7D5D-FB77-428DBA36DB83}"/>
              </a:ext>
            </a:extLst>
          </p:cNvPr>
          <p:cNvSpPr/>
          <p:nvPr/>
        </p:nvSpPr>
        <p:spPr>
          <a:xfrm>
            <a:off x="4609459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7;p15">
            <a:extLst>
              <a:ext uri="{FF2B5EF4-FFF2-40B4-BE49-F238E27FC236}">
                <a16:creationId xmlns:a16="http://schemas.microsoft.com/office/drawing/2014/main" id="{ADF2E0A8-D2A0-B6A9-C59E-7B5173559062}"/>
              </a:ext>
            </a:extLst>
          </p:cNvPr>
          <p:cNvSpPr/>
          <p:nvPr/>
        </p:nvSpPr>
        <p:spPr>
          <a:xfrm>
            <a:off x="5031465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8;p15">
            <a:extLst>
              <a:ext uri="{FF2B5EF4-FFF2-40B4-BE49-F238E27FC236}">
                <a16:creationId xmlns:a16="http://schemas.microsoft.com/office/drawing/2014/main" id="{95C1569F-B4B2-5593-3B02-88E1CE28B179}"/>
              </a:ext>
            </a:extLst>
          </p:cNvPr>
          <p:cNvSpPr/>
          <p:nvPr/>
        </p:nvSpPr>
        <p:spPr>
          <a:xfrm>
            <a:off x="5453471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99;p15">
            <a:extLst>
              <a:ext uri="{FF2B5EF4-FFF2-40B4-BE49-F238E27FC236}">
                <a16:creationId xmlns:a16="http://schemas.microsoft.com/office/drawing/2014/main" id="{D800C728-7549-5B72-D000-ACF87006FBB9}"/>
              </a:ext>
            </a:extLst>
          </p:cNvPr>
          <p:cNvSpPr/>
          <p:nvPr/>
        </p:nvSpPr>
        <p:spPr>
          <a:xfrm>
            <a:off x="588033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00;p15">
            <a:extLst>
              <a:ext uri="{FF2B5EF4-FFF2-40B4-BE49-F238E27FC236}">
                <a16:creationId xmlns:a16="http://schemas.microsoft.com/office/drawing/2014/main" id="{FE69511A-94F3-5C40-EF72-1E6BC8949D76}"/>
              </a:ext>
            </a:extLst>
          </p:cNvPr>
          <p:cNvSpPr/>
          <p:nvPr/>
        </p:nvSpPr>
        <p:spPr>
          <a:xfrm>
            <a:off x="6302338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01;p15">
            <a:extLst>
              <a:ext uri="{FF2B5EF4-FFF2-40B4-BE49-F238E27FC236}">
                <a16:creationId xmlns:a16="http://schemas.microsoft.com/office/drawing/2014/main" id="{47DD6F4F-5DF2-4168-A575-6DF8BEFE539F}"/>
              </a:ext>
            </a:extLst>
          </p:cNvPr>
          <p:cNvSpPr/>
          <p:nvPr/>
        </p:nvSpPr>
        <p:spPr>
          <a:xfrm>
            <a:off x="6724196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2;p15">
            <a:extLst>
              <a:ext uri="{FF2B5EF4-FFF2-40B4-BE49-F238E27FC236}">
                <a16:creationId xmlns:a16="http://schemas.microsoft.com/office/drawing/2014/main" id="{72782F12-DA8D-E52E-DD18-893E098253EF}"/>
              </a:ext>
            </a:extLst>
          </p:cNvPr>
          <p:cNvSpPr/>
          <p:nvPr/>
        </p:nvSpPr>
        <p:spPr>
          <a:xfrm>
            <a:off x="7146202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03;p15">
            <a:extLst>
              <a:ext uri="{FF2B5EF4-FFF2-40B4-BE49-F238E27FC236}">
                <a16:creationId xmlns:a16="http://schemas.microsoft.com/office/drawing/2014/main" id="{2140E778-824F-3CEF-6F92-CDD1B6ACE08B}"/>
              </a:ext>
            </a:extLst>
          </p:cNvPr>
          <p:cNvSpPr/>
          <p:nvPr/>
        </p:nvSpPr>
        <p:spPr>
          <a:xfrm>
            <a:off x="7568208" y="3802412"/>
            <a:ext cx="426988" cy="387718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04;p15">
            <a:extLst>
              <a:ext uri="{FF2B5EF4-FFF2-40B4-BE49-F238E27FC236}">
                <a16:creationId xmlns:a16="http://schemas.microsoft.com/office/drawing/2014/main" id="{8DA0B526-763B-92A2-58E7-68E29FE8E168}"/>
              </a:ext>
            </a:extLst>
          </p:cNvPr>
          <p:cNvSpPr/>
          <p:nvPr/>
        </p:nvSpPr>
        <p:spPr>
          <a:xfrm>
            <a:off x="7990066" y="3802412"/>
            <a:ext cx="427136" cy="387718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;p15">
            <a:extLst>
              <a:ext uri="{FF2B5EF4-FFF2-40B4-BE49-F238E27FC236}">
                <a16:creationId xmlns:a16="http://schemas.microsoft.com/office/drawing/2014/main" id="{1ABD8024-2EB0-4933-49D1-793FF3DF846D}"/>
              </a:ext>
            </a:extLst>
          </p:cNvPr>
          <p:cNvSpPr/>
          <p:nvPr/>
        </p:nvSpPr>
        <p:spPr>
          <a:xfrm>
            <a:off x="8417072" y="3802412"/>
            <a:ext cx="421987" cy="387718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;p15">
            <a:extLst>
              <a:ext uri="{FF2B5EF4-FFF2-40B4-BE49-F238E27FC236}">
                <a16:creationId xmlns:a16="http://schemas.microsoft.com/office/drawing/2014/main" id="{02B01305-4709-AF71-2D75-5961E9D440CA}"/>
              </a:ext>
            </a:extLst>
          </p:cNvPr>
          <p:cNvSpPr/>
          <p:nvPr/>
        </p:nvSpPr>
        <p:spPr>
          <a:xfrm>
            <a:off x="8838933" y="3802412"/>
            <a:ext cx="422135" cy="387718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BEB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0;p20">
            <a:extLst>
              <a:ext uri="{FF2B5EF4-FFF2-40B4-BE49-F238E27FC236}">
                <a16:creationId xmlns:a16="http://schemas.microsoft.com/office/drawing/2014/main" id="{F277ECEA-56E7-B306-F529-3236AAB4E79E}"/>
              </a:ext>
            </a:extLst>
          </p:cNvPr>
          <p:cNvSpPr/>
          <p:nvPr/>
        </p:nvSpPr>
        <p:spPr>
          <a:xfrm>
            <a:off x="3570347" y="650875"/>
            <a:ext cx="5057718" cy="2063053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762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058;p33">
            <a:extLst>
              <a:ext uri="{FF2B5EF4-FFF2-40B4-BE49-F238E27FC236}">
                <a16:creationId xmlns:a16="http://schemas.microsoft.com/office/drawing/2014/main" id="{0B39D1E9-58C1-7457-A320-929C01CEA0EC}"/>
              </a:ext>
            </a:extLst>
          </p:cNvPr>
          <p:cNvSpPr txBox="1">
            <a:spLocks/>
          </p:cNvSpPr>
          <p:nvPr/>
        </p:nvSpPr>
        <p:spPr>
          <a:xfrm>
            <a:off x="3560494" y="1610750"/>
            <a:ext cx="5067571" cy="104155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3200" b="1" dirty="0">
                <a:solidFill>
                  <a:srgbClr val="44546A"/>
                </a:solidFill>
                <a:latin typeface="Bahnschrift SemiBold" panose="020B0502040204020203" pitchFamily="34" charset="0"/>
              </a:rPr>
              <a:t>Préparation et exploration des données</a:t>
            </a:r>
          </a:p>
        </p:txBody>
      </p:sp>
      <p:sp>
        <p:nvSpPr>
          <p:cNvPr id="52" name="Google Shape;1054;p33">
            <a:extLst>
              <a:ext uri="{FF2B5EF4-FFF2-40B4-BE49-F238E27FC236}">
                <a16:creationId xmlns:a16="http://schemas.microsoft.com/office/drawing/2014/main" id="{7490207A-6C55-BC6B-F4E3-33832884A165}"/>
              </a:ext>
            </a:extLst>
          </p:cNvPr>
          <p:cNvSpPr txBox="1">
            <a:spLocks/>
          </p:cNvSpPr>
          <p:nvPr/>
        </p:nvSpPr>
        <p:spPr>
          <a:xfrm>
            <a:off x="3587916" y="680381"/>
            <a:ext cx="5010166" cy="1072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7200" dirty="0">
                <a:solidFill>
                  <a:srgbClr val="8181FF"/>
                </a:solidFill>
                <a:latin typeface="Bahnschrift SemiBold" panose="020B0502040204020203" pitchFamily="34" charset="0"/>
              </a:rPr>
              <a:t>02</a:t>
            </a:r>
            <a:endParaRPr lang="en" sz="9600" dirty="0">
              <a:solidFill>
                <a:srgbClr val="8181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5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E18968AC-1D83-A233-BCED-94FCCEB59FA1}"/>
              </a:ext>
            </a:extLst>
          </p:cNvPr>
          <p:cNvGrpSpPr/>
          <p:nvPr/>
        </p:nvGrpSpPr>
        <p:grpSpPr>
          <a:xfrm>
            <a:off x="9612020" y="2873604"/>
            <a:ext cx="790441" cy="843085"/>
            <a:chOff x="1342710" y="243542"/>
            <a:chExt cx="959480" cy="1023383"/>
          </a:xfrm>
          <a:effectLst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1E7A10-DABD-AE07-80F3-8EB4D53092B6}"/>
                </a:ext>
              </a:extLst>
            </p:cNvPr>
            <p:cNvSpPr/>
            <p:nvPr/>
          </p:nvSpPr>
          <p:spPr>
            <a:xfrm>
              <a:off x="1343659" y="797951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0617D01-277C-D8B4-AB9C-5B2C34F2BED2}"/>
                </a:ext>
              </a:extLst>
            </p:cNvPr>
            <p:cNvSpPr/>
            <p:nvPr/>
          </p:nvSpPr>
          <p:spPr>
            <a:xfrm>
              <a:off x="1342710" y="942776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9E1C77B-8EBF-69FD-BDB6-A82664A03D28}"/>
                </a:ext>
              </a:extLst>
            </p:cNvPr>
            <p:cNvSpPr/>
            <p:nvPr/>
          </p:nvSpPr>
          <p:spPr>
            <a:xfrm>
              <a:off x="1343975" y="63587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7200B1-F727-7EBB-08BB-EE9624646D06}"/>
                </a:ext>
              </a:extLst>
            </p:cNvPr>
            <p:cNvSpPr/>
            <p:nvPr/>
          </p:nvSpPr>
          <p:spPr>
            <a:xfrm>
              <a:off x="1343659" y="447674"/>
              <a:ext cx="958215" cy="324149"/>
            </a:xfrm>
            <a:prstGeom prst="rect">
              <a:avLst/>
            </a:prstGeom>
            <a:solidFill>
              <a:srgbClr val="8DD3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ABB93C7-2C32-0ABE-109C-5E4CFF434F58}"/>
                </a:ext>
              </a:extLst>
            </p:cNvPr>
            <p:cNvSpPr/>
            <p:nvPr/>
          </p:nvSpPr>
          <p:spPr>
            <a:xfrm>
              <a:off x="1342710" y="592499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7C5FCA6-B352-B3F8-5EF9-F7F07D9F8319}"/>
                </a:ext>
              </a:extLst>
            </p:cNvPr>
            <p:cNvSpPr/>
            <p:nvPr/>
          </p:nvSpPr>
          <p:spPr>
            <a:xfrm>
              <a:off x="1343975" y="28559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8A666B1-AAA3-4AA5-BD85-819343F02488}"/>
                </a:ext>
              </a:extLst>
            </p:cNvPr>
            <p:cNvSpPr/>
            <p:nvPr/>
          </p:nvSpPr>
          <p:spPr>
            <a:xfrm>
              <a:off x="1343343" y="243542"/>
              <a:ext cx="958215" cy="324149"/>
            </a:xfrm>
            <a:prstGeom prst="ellipse">
              <a:avLst/>
            </a:prstGeom>
            <a:solidFill>
              <a:srgbClr val="8DD3C7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13DFC8A-5E7F-2566-1B99-5CCAD0BC1D0C}"/>
              </a:ext>
            </a:extLst>
          </p:cNvPr>
          <p:cNvGrpSpPr/>
          <p:nvPr/>
        </p:nvGrpSpPr>
        <p:grpSpPr>
          <a:xfrm>
            <a:off x="4332174" y="517575"/>
            <a:ext cx="790441" cy="843085"/>
            <a:chOff x="3111408" y="311727"/>
            <a:chExt cx="959480" cy="102338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05C6F0-2FB9-434B-41C8-4C9514D96E97}"/>
                </a:ext>
              </a:extLst>
            </p:cNvPr>
            <p:cNvSpPr/>
            <p:nvPr/>
          </p:nvSpPr>
          <p:spPr>
            <a:xfrm>
              <a:off x="3112357" y="866136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EF0EF453-F131-F66F-855C-25A5CAFC58F8}"/>
                </a:ext>
              </a:extLst>
            </p:cNvPr>
            <p:cNvSpPr/>
            <p:nvPr/>
          </p:nvSpPr>
          <p:spPr>
            <a:xfrm>
              <a:off x="3111408" y="1010961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50E544A-6643-4638-28E5-5E6D58F16258}"/>
                </a:ext>
              </a:extLst>
            </p:cNvPr>
            <p:cNvSpPr/>
            <p:nvPr/>
          </p:nvSpPr>
          <p:spPr>
            <a:xfrm>
              <a:off x="3112673" y="704061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20265-F0E8-646C-D45A-2FAA0899574B}"/>
                </a:ext>
              </a:extLst>
            </p:cNvPr>
            <p:cNvSpPr/>
            <p:nvPr/>
          </p:nvSpPr>
          <p:spPr>
            <a:xfrm>
              <a:off x="3112357" y="515859"/>
              <a:ext cx="958215" cy="324149"/>
            </a:xfrm>
            <a:prstGeom prst="rect">
              <a:avLst/>
            </a:prstGeom>
            <a:solidFill>
              <a:srgbClr val="BEBA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860D3D8-283C-86E7-197E-25355B969696}"/>
                </a:ext>
              </a:extLst>
            </p:cNvPr>
            <p:cNvSpPr/>
            <p:nvPr/>
          </p:nvSpPr>
          <p:spPr>
            <a:xfrm>
              <a:off x="3111408" y="660684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1478075-0B3A-3CF8-5B65-6055B8B8B71A}"/>
                </a:ext>
              </a:extLst>
            </p:cNvPr>
            <p:cNvSpPr/>
            <p:nvPr/>
          </p:nvSpPr>
          <p:spPr>
            <a:xfrm>
              <a:off x="3112673" y="353784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7E04B64-52C8-0F45-D502-5207FF919528}"/>
                </a:ext>
              </a:extLst>
            </p:cNvPr>
            <p:cNvSpPr/>
            <p:nvPr/>
          </p:nvSpPr>
          <p:spPr>
            <a:xfrm>
              <a:off x="3112041" y="311727"/>
              <a:ext cx="958215" cy="324149"/>
            </a:xfrm>
            <a:prstGeom prst="ellipse">
              <a:avLst/>
            </a:prstGeom>
            <a:solidFill>
              <a:srgbClr val="BEBADA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FA5342A-9F03-CAA0-46EE-8D3D3CD965FC}"/>
              </a:ext>
            </a:extLst>
          </p:cNvPr>
          <p:cNvGrpSpPr/>
          <p:nvPr/>
        </p:nvGrpSpPr>
        <p:grpSpPr>
          <a:xfrm>
            <a:off x="4322649" y="2874693"/>
            <a:ext cx="790441" cy="843085"/>
            <a:chOff x="5650369" y="336535"/>
            <a:chExt cx="959480" cy="10233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DE8FDD-6107-222A-A4ED-B5D02A5BE93A}"/>
                </a:ext>
              </a:extLst>
            </p:cNvPr>
            <p:cNvSpPr/>
            <p:nvPr/>
          </p:nvSpPr>
          <p:spPr>
            <a:xfrm>
              <a:off x="5651318" y="890944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31521270-D770-D194-15C3-F8BB6EC6151E}"/>
                </a:ext>
              </a:extLst>
            </p:cNvPr>
            <p:cNvSpPr/>
            <p:nvPr/>
          </p:nvSpPr>
          <p:spPr>
            <a:xfrm>
              <a:off x="5650369" y="1035769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4468A64-F153-624F-D08E-F9D2B09A7A43}"/>
                </a:ext>
              </a:extLst>
            </p:cNvPr>
            <p:cNvSpPr/>
            <p:nvPr/>
          </p:nvSpPr>
          <p:spPr>
            <a:xfrm>
              <a:off x="565163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A45974-11D1-E725-ED07-075D8A241FF0}"/>
                </a:ext>
              </a:extLst>
            </p:cNvPr>
            <p:cNvSpPr/>
            <p:nvPr/>
          </p:nvSpPr>
          <p:spPr>
            <a:xfrm>
              <a:off x="5651318" y="540667"/>
              <a:ext cx="958215" cy="324149"/>
            </a:xfrm>
            <a:prstGeom prst="rect">
              <a:avLst/>
            </a:prstGeom>
            <a:solidFill>
              <a:srgbClr val="FB807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273B297E-21D0-A6AA-5F63-DC6AA9029444}"/>
                </a:ext>
              </a:extLst>
            </p:cNvPr>
            <p:cNvSpPr/>
            <p:nvPr/>
          </p:nvSpPr>
          <p:spPr>
            <a:xfrm>
              <a:off x="5650369" y="685492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8505FDA7-4BAE-EF4C-110E-66C28E66E97D}"/>
                </a:ext>
              </a:extLst>
            </p:cNvPr>
            <p:cNvSpPr/>
            <p:nvPr/>
          </p:nvSpPr>
          <p:spPr>
            <a:xfrm>
              <a:off x="565163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D37E321B-6431-0235-D2F3-6EF15EF00EF5}"/>
                </a:ext>
              </a:extLst>
            </p:cNvPr>
            <p:cNvSpPr/>
            <p:nvPr/>
          </p:nvSpPr>
          <p:spPr>
            <a:xfrm>
              <a:off x="5651002" y="336535"/>
              <a:ext cx="958215" cy="324149"/>
            </a:xfrm>
            <a:prstGeom prst="ellipse">
              <a:avLst/>
            </a:prstGeom>
            <a:solidFill>
              <a:srgbClr val="FB807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2C6D9A71-9C1F-9A03-7459-6EC0759F0C9E}"/>
              </a:ext>
            </a:extLst>
          </p:cNvPr>
          <p:cNvGrpSpPr/>
          <p:nvPr/>
        </p:nvGrpSpPr>
        <p:grpSpPr>
          <a:xfrm>
            <a:off x="9625180" y="5215118"/>
            <a:ext cx="790441" cy="843085"/>
            <a:chOff x="8476119" y="336535"/>
            <a:chExt cx="959480" cy="10233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EAF566-A9CF-8332-F47A-8456AB730591}"/>
                </a:ext>
              </a:extLst>
            </p:cNvPr>
            <p:cNvSpPr/>
            <p:nvPr/>
          </p:nvSpPr>
          <p:spPr>
            <a:xfrm>
              <a:off x="8477068" y="890944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9EA4538-D0C3-F785-497B-8248F6701CA9}"/>
                </a:ext>
              </a:extLst>
            </p:cNvPr>
            <p:cNvSpPr/>
            <p:nvPr/>
          </p:nvSpPr>
          <p:spPr>
            <a:xfrm>
              <a:off x="8476119" y="1035769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BD0D0CF-3AB5-89CD-68D4-51158E088EE2}"/>
                </a:ext>
              </a:extLst>
            </p:cNvPr>
            <p:cNvSpPr/>
            <p:nvPr/>
          </p:nvSpPr>
          <p:spPr>
            <a:xfrm>
              <a:off x="8477384" y="72886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ACEE7C-1775-AC21-41CC-A9BC3B4D39F2}"/>
                </a:ext>
              </a:extLst>
            </p:cNvPr>
            <p:cNvSpPr/>
            <p:nvPr/>
          </p:nvSpPr>
          <p:spPr>
            <a:xfrm>
              <a:off x="8477068" y="540667"/>
              <a:ext cx="958215" cy="324149"/>
            </a:xfrm>
            <a:prstGeom prst="rect">
              <a:avLst/>
            </a:prstGeom>
            <a:solidFill>
              <a:srgbClr val="80B1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E47E66F-66E9-F3F0-E35C-36EBAC104037}"/>
                </a:ext>
              </a:extLst>
            </p:cNvPr>
            <p:cNvSpPr/>
            <p:nvPr/>
          </p:nvSpPr>
          <p:spPr>
            <a:xfrm>
              <a:off x="8476119" y="685492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D2976FB-5924-B52E-F708-53394F070F73}"/>
                </a:ext>
              </a:extLst>
            </p:cNvPr>
            <p:cNvSpPr/>
            <p:nvPr/>
          </p:nvSpPr>
          <p:spPr>
            <a:xfrm>
              <a:off x="8477384" y="37859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C377B9E4-F685-2DB2-F353-C2B706AEE161}"/>
                </a:ext>
              </a:extLst>
            </p:cNvPr>
            <p:cNvSpPr/>
            <p:nvPr/>
          </p:nvSpPr>
          <p:spPr>
            <a:xfrm>
              <a:off x="8476752" y="336535"/>
              <a:ext cx="958215" cy="324149"/>
            </a:xfrm>
            <a:prstGeom prst="ellipse">
              <a:avLst/>
            </a:prstGeom>
            <a:solidFill>
              <a:srgbClr val="80B1D3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F941F5B5-E80F-5E86-5CE3-4D6EF0A5A5FC}"/>
              </a:ext>
            </a:extLst>
          </p:cNvPr>
          <p:cNvGrpSpPr/>
          <p:nvPr/>
        </p:nvGrpSpPr>
        <p:grpSpPr>
          <a:xfrm>
            <a:off x="6967855" y="2874148"/>
            <a:ext cx="790441" cy="843085"/>
            <a:chOff x="10341124" y="405616"/>
            <a:chExt cx="959480" cy="102338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051774-E5B0-B3CD-5D48-84AEC06DB2DC}"/>
                </a:ext>
              </a:extLst>
            </p:cNvPr>
            <p:cNvSpPr/>
            <p:nvPr/>
          </p:nvSpPr>
          <p:spPr>
            <a:xfrm>
              <a:off x="10342073" y="960025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1E3E983C-083F-2099-354F-4624589FECB4}"/>
                </a:ext>
              </a:extLst>
            </p:cNvPr>
            <p:cNvSpPr/>
            <p:nvPr/>
          </p:nvSpPr>
          <p:spPr>
            <a:xfrm>
              <a:off x="10341124" y="1104850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69D956AE-34F1-8553-D6E3-1556404CA135}"/>
                </a:ext>
              </a:extLst>
            </p:cNvPr>
            <p:cNvSpPr/>
            <p:nvPr/>
          </p:nvSpPr>
          <p:spPr>
            <a:xfrm>
              <a:off x="10342389" y="79795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DF35D7-A584-1335-BB09-90C0951DF214}"/>
                </a:ext>
              </a:extLst>
            </p:cNvPr>
            <p:cNvSpPr/>
            <p:nvPr/>
          </p:nvSpPr>
          <p:spPr>
            <a:xfrm>
              <a:off x="10342073" y="609748"/>
              <a:ext cx="958215" cy="324149"/>
            </a:xfrm>
            <a:prstGeom prst="rect">
              <a:avLst/>
            </a:prstGeom>
            <a:solidFill>
              <a:srgbClr val="FDB4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A43E45F-40AD-BB86-76B1-9D16980349AF}"/>
                </a:ext>
              </a:extLst>
            </p:cNvPr>
            <p:cNvSpPr/>
            <p:nvPr/>
          </p:nvSpPr>
          <p:spPr>
            <a:xfrm>
              <a:off x="10341124" y="754573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E34BD5C4-B0B1-23CC-281E-CA3FC11ACD64}"/>
                </a:ext>
              </a:extLst>
            </p:cNvPr>
            <p:cNvSpPr/>
            <p:nvPr/>
          </p:nvSpPr>
          <p:spPr>
            <a:xfrm>
              <a:off x="10342389" y="447673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11908F0-90A6-A942-2BB8-442F0B27D562}"/>
                </a:ext>
              </a:extLst>
            </p:cNvPr>
            <p:cNvSpPr/>
            <p:nvPr/>
          </p:nvSpPr>
          <p:spPr>
            <a:xfrm>
              <a:off x="10341757" y="405616"/>
              <a:ext cx="958215" cy="324149"/>
            </a:xfrm>
            <a:prstGeom prst="ellipse">
              <a:avLst/>
            </a:prstGeom>
            <a:solidFill>
              <a:srgbClr val="FDB462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BB3BD323-2C76-F75C-B2A8-EFA74EA30942}"/>
              </a:ext>
            </a:extLst>
          </p:cNvPr>
          <p:cNvGrpSpPr/>
          <p:nvPr/>
        </p:nvGrpSpPr>
        <p:grpSpPr>
          <a:xfrm>
            <a:off x="4332174" y="5215663"/>
            <a:ext cx="790441" cy="843085"/>
            <a:chOff x="10739906" y="2259785"/>
            <a:chExt cx="959480" cy="1023383"/>
          </a:xfrm>
          <a:effectLst/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7E6AD1C-27BD-AB93-15D0-3C395D9725F7}"/>
                </a:ext>
              </a:extLst>
            </p:cNvPr>
            <p:cNvSpPr/>
            <p:nvPr/>
          </p:nvSpPr>
          <p:spPr>
            <a:xfrm>
              <a:off x="10740855" y="2814194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3CACF64-BCBD-0AA0-5C96-C7969834A424}"/>
                </a:ext>
              </a:extLst>
            </p:cNvPr>
            <p:cNvSpPr/>
            <p:nvPr/>
          </p:nvSpPr>
          <p:spPr>
            <a:xfrm>
              <a:off x="10739906" y="2959019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7AE1F921-5104-B303-6543-AEE124C04131}"/>
                </a:ext>
              </a:extLst>
            </p:cNvPr>
            <p:cNvSpPr/>
            <p:nvPr/>
          </p:nvSpPr>
          <p:spPr>
            <a:xfrm>
              <a:off x="10741171" y="265211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E6349B1-AA5E-8808-23D7-1ECCA90BDCD8}"/>
                </a:ext>
              </a:extLst>
            </p:cNvPr>
            <p:cNvSpPr/>
            <p:nvPr/>
          </p:nvSpPr>
          <p:spPr>
            <a:xfrm>
              <a:off x="10740855" y="2463917"/>
              <a:ext cx="958215" cy="324149"/>
            </a:xfrm>
            <a:prstGeom prst="rect">
              <a:avLst/>
            </a:prstGeom>
            <a:solidFill>
              <a:srgbClr val="B3DE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9B0AD09B-7C5E-432F-6F27-5D18A94A51D6}"/>
                </a:ext>
              </a:extLst>
            </p:cNvPr>
            <p:cNvSpPr/>
            <p:nvPr/>
          </p:nvSpPr>
          <p:spPr>
            <a:xfrm>
              <a:off x="10739906" y="2608742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3CB4773-BF55-8A16-CC50-3B5AA6016EA6}"/>
                </a:ext>
              </a:extLst>
            </p:cNvPr>
            <p:cNvSpPr/>
            <p:nvPr/>
          </p:nvSpPr>
          <p:spPr>
            <a:xfrm>
              <a:off x="10741171" y="2301842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298D112A-A63F-D18A-ECB0-E2CF68B00230}"/>
                </a:ext>
              </a:extLst>
            </p:cNvPr>
            <p:cNvSpPr/>
            <p:nvPr/>
          </p:nvSpPr>
          <p:spPr>
            <a:xfrm>
              <a:off x="10740539" y="2259785"/>
              <a:ext cx="958215" cy="324149"/>
            </a:xfrm>
            <a:prstGeom prst="ellipse">
              <a:avLst/>
            </a:prstGeom>
            <a:solidFill>
              <a:srgbClr val="B3DE69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D2C0C6B-D481-127B-5854-58813F9A652A}"/>
              </a:ext>
            </a:extLst>
          </p:cNvPr>
          <p:cNvGrpSpPr/>
          <p:nvPr/>
        </p:nvGrpSpPr>
        <p:grpSpPr>
          <a:xfrm>
            <a:off x="6958330" y="524877"/>
            <a:ext cx="790441" cy="843085"/>
            <a:chOff x="10819598" y="4313452"/>
            <a:chExt cx="959480" cy="102338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FB83EA-17C5-2DA8-D708-DEF08A01E56C}"/>
                </a:ext>
              </a:extLst>
            </p:cNvPr>
            <p:cNvSpPr/>
            <p:nvPr/>
          </p:nvSpPr>
          <p:spPr>
            <a:xfrm>
              <a:off x="10820547" y="4867861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50098DFE-A161-EA31-1255-4593F573B9F1}"/>
                </a:ext>
              </a:extLst>
            </p:cNvPr>
            <p:cNvSpPr/>
            <p:nvPr/>
          </p:nvSpPr>
          <p:spPr>
            <a:xfrm>
              <a:off x="10819598" y="5012686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09A6E21E-888C-346D-12E6-E89F6C52C506}"/>
                </a:ext>
              </a:extLst>
            </p:cNvPr>
            <p:cNvSpPr/>
            <p:nvPr/>
          </p:nvSpPr>
          <p:spPr>
            <a:xfrm>
              <a:off x="10820863" y="4705786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C765989-F227-7969-5E7A-2E671C55B5FC}"/>
                </a:ext>
              </a:extLst>
            </p:cNvPr>
            <p:cNvSpPr/>
            <p:nvPr/>
          </p:nvSpPr>
          <p:spPr>
            <a:xfrm>
              <a:off x="10820547" y="4517584"/>
              <a:ext cx="958215" cy="324149"/>
            </a:xfrm>
            <a:prstGeom prst="rect">
              <a:avLst/>
            </a:prstGeom>
            <a:solidFill>
              <a:srgbClr val="FCCD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24DCFF5-D88F-0A0C-90CC-9726818107A7}"/>
                </a:ext>
              </a:extLst>
            </p:cNvPr>
            <p:cNvSpPr/>
            <p:nvPr/>
          </p:nvSpPr>
          <p:spPr>
            <a:xfrm>
              <a:off x="10819598" y="4662409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63EC764F-E942-B463-9FC1-4376D74C3FCD}"/>
                </a:ext>
              </a:extLst>
            </p:cNvPr>
            <p:cNvSpPr/>
            <p:nvPr/>
          </p:nvSpPr>
          <p:spPr>
            <a:xfrm>
              <a:off x="10820863" y="4355509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91E8058F-AAD1-E239-8C4F-1ECADAA4CFFF}"/>
                </a:ext>
              </a:extLst>
            </p:cNvPr>
            <p:cNvSpPr/>
            <p:nvPr/>
          </p:nvSpPr>
          <p:spPr>
            <a:xfrm>
              <a:off x="10820231" y="4313452"/>
              <a:ext cx="958215" cy="324149"/>
            </a:xfrm>
            <a:prstGeom prst="ellipse">
              <a:avLst/>
            </a:prstGeom>
            <a:solidFill>
              <a:srgbClr val="FCCDE5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EC49C9F-96A6-0FBB-DDA2-A172DE5FED74}"/>
              </a:ext>
            </a:extLst>
          </p:cNvPr>
          <p:cNvGrpSpPr/>
          <p:nvPr/>
        </p:nvGrpSpPr>
        <p:grpSpPr>
          <a:xfrm>
            <a:off x="1676400" y="2874693"/>
            <a:ext cx="790441" cy="843085"/>
            <a:chOff x="10819598" y="5451953"/>
            <a:chExt cx="959480" cy="102338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97C6EB6-5265-912F-54BF-00CA0616501B}"/>
                </a:ext>
              </a:extLst>
            </p:cNvPr>
            <p:cNvSpPr/>
            <p:nvPr/>
          </p:nvSpPr>
          <p:spPr>
            <a:xfrm>
              <a:off x="10820547" y="6006362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F29FF0AF-4DB8-3F56-E97D-D93AB19AFE2D}"/>
                </a:ext>
              </a:extLst>
            </p:cNvPr>
            <p:cNvSpPr/>
            <p:nvPr/>
          </p:nvSpPr>
          <p:spPr>
            <a:xfrm>
              <a:off x="10819598" y="6151187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3A9BD96-4F0E-59CB-4823-AFBF15111ECD}"/>
                </a:ext>
              </a:extLst>
            </p:cNvPr>
            <p:cNvSpPr/>
            <p:nvPr/>
          </p:nvSpPr>
          <p:spPr>
            <a:xfrm>
              <a:off x="10820863" y="5844287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417124D-3459-57B5-A18C-B5D1494FD06D}"/>
                </a:ext>
              </a:extLst>
            </p:cNvPr>
            <p:cNvSpPr/>
            <p:nvPr/>
          </p:nvSpPr>
          <p:spPr>
            <a:xfrm>
              <a:off x="10820547" y="5656085"/>
              <a:ext cx="958215" cy="324149"/>
            </a:xfrm>
            <a:prstGeom prst="rect">
              <a:avLst/>
            </a:prstGeom>
            <a:solidFill>
              <a:srgbClr val="BC80B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BA66D3F0-4E2C-C795-94C8-376BA85A43FC}"/>
                </a:ext>
              </a:extLst>
            </p:cNvPr>
            <p:cNvSpPr/>
            <p:nvPr/>
          </p:nvSpPr>
          <p:spPr>
            <a:xfrm>
              <a:off x="10819598" y="5800910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612D7BC-64D6-007F-3AC0-F8C8672C873D}"/>
                </a:ext>
              </a:extLst>
            </p:cNvPr>
            <p:cNvSpPr/>
            <p:nvPr/>
          </p:nvSpPr>
          <p:spPr>
            <a:xfrm>
              <a:off x="10820863" y="5494010"/>
              <a:ext cx="958215" cy="32414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BE1CB9B2-7762-67C0-932B-CF4A95CE6593}"/>
                </a:ext>
              </a:extLst>
            </p:cNvPr>
            <p:cNvSpPr/>
            <p:nvPr/>
          </p:nvSpPr>
          <p:spPr>
            <a:xfrm>
              <a:off x="10820231" y="5451953"/>
              <a:ext cx="958215" cy="324149"/>
            </a:xfrm>
            <a:prstGeom prst="ellipse">
              <a:avLst/>
            </a:prstGeom>
            <a:solidFill>
              <a:srgbClr val="BC80BD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8" name="Flèche : double flèche horizontale 77">
            <a:extLst>
              <a:ext uri="{FF2B5EF4-FFF2-40B4-BE49-F238E27FC236}">
                <a16:creationId xmlns:a16="http://schemas.microsoft.com/office/drawing/2014/main" id="{3C255076-72EE-0A0F-F0AA-B3746327BE07}"/>
              </a:ext>
            </a:extLst>
          </p:cNvPr>
          <p:cNvSpPr/>
          <p:nvPr/>
        </p:nvSpPr>
        <p:spPr>
          <a:xfrm>
            <a:off x="2622533" y="3109257"/>
            <a:ext cx="150881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Flèche : double flèche horizontale 78">
            <a:extLst>
              <a:ext uri="{FF2B5EF4-FFF2-40B4-BE49-F238E27FC236}">
                <a16:creationId xmlns:a16="http://schemas.microsoft.com/office/drawing/2014/main" id="{753582FB-035A-CB34-D03C-B1CFB03BB480}"/>
              </a:ext>
            </a:extLst>
          </p:cNvPr>
          <p:cNvSpPr/>
          <p:nvPr/>
        </p:nvSpPr>
        <p:spPr>
          <a:xfrm>
            <a:off x="5302564" y="3117719"/>
            <a:ext cx="1483562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Flèche : double flèche horizontale 79">
            <a:extLst>
              <a:ext uri="{FF2B5EF4-FFF2-40B4-BE49-F238E27FC236}">
                <a16:creationId xmlns:a16="http://schemas.microsoft.com/office/drawing/2014/main" id="{0D7E5014-04AC-73D8-A40A-677583FDA002}"/>
              </a:ext>
            </a:extLst>
          </p:cNvPr>
          <p:cNvSpPr/>
          <p:nvPr/>
        </p:nvSpPr>
        <p:spPr>
          <a:xfrm>
            <a:off x="7938983" y="3126182"/>
            <a:ext cx="1482521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lèche : double flèche horizontale 80">
            <a:extLst>
              <a:ext uri="{FF2B5EF4-FFF2-40B4-BE49-F238E27FC236}">
                <a16:creationId xmlns:a16="http://schemas.microsoft.com/office/drawing/2014/main" id="{372232E1-3B74-2DD2-9676-5FEE7150FC37}"/>
              </a:ext>
            </a:extLst>
          </p:cNvPr>
          <p:cNvSpPr/>
          <p:nvPr/>
        </p:nvSpPr>
        <p:spPr>
          <a:xfrm rot="5400000">
            <a:off x="4186618" y="4381400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Flèche : double flèche horizontale 81">
            <a:extLst>
              <a:ext uri="{FF2B5EF4-FFF2-40B4-BE49-F238E27FC236}">
                <a16:creationId xmlns:a16="http://schemas.microsoft.com/office/drawing/2014/main" id="{E3A1AE62-35F2-4492-770B-18AABA284DAA}"/>
              </a:ext>
            </a:extLst>
          </p:cNvPr>
          <p:cNvSpPr/>
          <p:nvPr/>
        </p:nvSpPr>
        <p:spPr>
          <a:xfrm rot="5400000">
            <a:off x="9480147" y="4381400"/>
            <a:ext cx="1080507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Flèche : double flèche horizontale 82">
            <a:extLst>
              <a:ext uri="{FF2B5EF4-FFF2-40B4-BE49-F238E27FC236}">
                <a16:creationId xmlns:a16="http://schemas.microsoft.com/office/drawing/2014/main" id="{419C262A-FC0C-7FD2-E7FF-2BDDB72288BC}"/>
              </a:ext>
            </a:extLst>
          </p:cNvPr>
          <p:cNvSpPr/>
          <p:nvPr/>
        </p:nvSpPr>
        <p:spPr>
          <a:xfrm rot="5400000">
            <a:off x="4170925" y="2064601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lèche : double flèche horizontale 83">
            <a:extLst>
              <a:ext uri="{FF2B5EF4-FFF2-40B4-BE49-F238E27FC236}">
                <a16:creationId xmlns:a16="http://schemas.microsoft.com/office/drawing/2014/main" id="{A86C5A67-8658-DE0A-9297-2C8FD49B6F8F}"/>
              </a:ext>
            </a:extLst>
          </p:cNvPr>
          <p:cNvSpPr/>
          <p:nvPr/>
        </p:nvSpPr>
        <p:spPr>
          <a:xfrm rot="5400000">
            <a:off x="6797081" y="2061842"/>
            <a:ext cx="1080506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DE2296B-A4EE-4701-A5CB-6AC59DC1612F}"/>
              </a:ext>
            </a:extLst>
          </p:cNvPr>
          <p:cNvSpPr txBox="1"/>
          <p:nvPr/>
        </p:nvSpPr>
        <p:spPr>
          <a:xfrm>
            <a:off x="3362418" y="1362283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olist_order_payments_dataset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CCC9C243-A4C8-3483-47D1-2A3A5CC95E25}"/>
              </a:ext>
            </a:extLst>
          </p:cNvPr>
          <p:cNvSpPr txBox="1"/>
          <p:nvPr/>
        </p:nvSpPr>
        <p:spPr>
          <a:xfrm>
            <a:off x="5994744" y="1360935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olist_products_dataset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3005ADF9-1395-1CF3-B21F-982031F5D38B}"/>
              </a:ext>
            </a:extLst>
          </p:cNvPr>
          <p:cNvSpPr txBox="1"/>
          <p:nvPr/>
        </p:nvSpPr>
        <p:spPr>
          <a:xfrm>
            <a:off x="3381468" y="3688670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olist_orders_dataset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238A00EA-F387-E3C4-16D9-A645E4248F75}"/>
              </a:ext>
            </a:extLst>
          </p:cNvPr>
          <p:cNvSpPr txBox="1"/>
          <p:nvPr/>
        </p:nvSpPr>
        <p:spPr>
          <a:xfrm>
            <a:off x="6044345" y="368794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olist_order_items_dataset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05BE7E69-E819-930E-EA49-F2160F6BAE0E}"/>
              </a:ext>
            </a:extLst>
          </p:cNvPr>
          <p:cNvSpPr txBox="1"/>
          <p:nvPr/>
        </p:nvSpPr>
        <p:spPr>
          <a:xfrm>
            <a:off x="8667484" y="3687757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olist_sellers_dataset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C24F0103-6BAC-9218-94A0-514B940055A0}"/>
              </a:ext>
            </a:extLst>
          </p:cNvPr>
          <p:cNvSpPr txBox="1"/>
          <p:nvPr/>
        </p:nvSpPr>
        <p:spPr>
          <a:xfrm>
            <a:off x="698923" y="3687522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olist_order_reviews_dataset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F976ECD-8690-C045-9CDC-C47C9CA7F860}"/>
              </a:ext>
            </a:extLst>
          </p:cNvPr>
          <p:cNvSpPr txBox="1"/>
          <p:nvPr/>
        </p:nvSpPr>
        <p:spPr>
          <a:xfrm>
            <a:off x="3369906" y="6032648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olist_customers_dataset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0680CE97-C0A8-3BE9-D8FD-1191391BB179}"/>
              </a:ext>
            </a:extLst>
          </p:cNvPr>
          <p:cNvSpPr txBox="1"/>
          <p:nvPr/>
        </p:nvSpPr>
        <p:spPr>
          <a:xfrm>
            <a:off x="8667484" y="6028561"/>
            <a:ext cx="271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44546A"/>
                </a:solidFill>
                <a:latin typeface="Bahnschrift" panose="020B0502040204020203" pitchFamily="34" charset="0"/>
              </a:rPr>
              <a:t>olist_geolocation_dataset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8F78D7DE-8C71-DF99-9062-969816AD1E74}"/>
              </a:ext>
            </a:extLst>
          </p:cNvPr>
          <p:cNvSpPr txBox="1"/>
          <p:nvPr/>
        </p:nvSpPr>
        <p:spPr>
          <a:xfrm>
            <a:off x="4153106" y="4415661"/>
            <a:ext cx="1178600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customer_id</a:t>
            </a:r>
          </a:p>
        </p:txBody>
      </p:sp>
      <p:sp>
        <p:nvSpPr>
          <p:cNvPr id="96" name="Flèche : double flèche horizontale 95">
            <a:extLst>
              <a:ext uri="{FF2B5EF4-FFF2-40B4-BE49-F238E27FC236}">
                <a16:creationId xmlns:a16="http://schemas.microsoft.com/office/drawing/2014/main" id="{87E61A64-87F0-57A6-B6B8-13B8904627D5}"/>
              </a:ext>
            </a:extLst>
          </p:cNvPr>
          <p:cNvSpPr/>
          <p:nvPr/>
        </p:nvSpPr>
        <p:spPr>
          <a:xfrm>
            <a:off x="5302564" y="5454797"/>
            <a:ext cx="4118940" cy="365455"/>
          </a:xfrm>
          <a:prstGeom prst="leftRightArrow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E6730B1-6CF8-2ACB-92ED-42EB445FCC74}"/>
              </a:ext>
            </a:extLst>
          </p:cNvPr>
          <p:cNvSpPr txBox="1"/>
          <p:nvPr/>
        </p:nvSpPr>
        <p:spPr>
          <a:xfrm>
            <a:off x="9300562" y="4413189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AF84AE6-19D6-0D76-0E93-85735A39971E}"/>
              </a:ext>
            </a:extLst>
          </p:cNvPr>
          <p:cNvSpPr txBox="1"/>
          <p:nvPr/>
        </p:nvSpPr>
        <p:spPr>
          <a:xfrm>
            <a:off x="6618017" y="5488002"/>
            <a:ext cx="1438633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Zip_code_prefix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28E0668-F71E-FE3C-A7C6-70F90C66B22E}"/>
              </a:ext>
            </a:extLst>
          </p:cNvPr>
          <p:cNvSpPr txBox="1"/>
          <p:nvPr/>
        </p:nvSpPr>
        <p:spPr>
          <a:xfrm>
            <a:off x="2933827" y="3140645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0E5DB1B9-E68F-ABB2-99B1-2D667A0E74F8}"/>
              </a:ext>
            </a:extLst>
          </p:cNvPr>
          <p:cNvSpPr txBox="1"/>
          <p:nvPr/>
        </p:nvSpPr>
        <p:spPr>
          <a:xfrm>
            <a:off x="4274755" y="2097942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6ABD1939-34E0-D11B-20A7-B8B70936E5CF}"/>
              </a:ext>
            </a:extLst>
          </p:cNvPr>
          <p:cNvSpPr txBox="1"/>
          <p:nvPr/>
        </p:nvSpPr>
        <p:spPr>
          <a:xfrm>
            <a:off x="5603416" y="3147667"/>
            <a:ext cx="88622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order_id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7268A32C-59FF-2E72-C2DE-111E106941DE}"/>
              </a:ext>
            </a:extLst>
          </p:cNvPr>
          <p:cNvSpPr txBox="1"/>
          <p:nvPr/>
        </p:nvSpPr>
        <p:spPr>
          <a:xfrm>
            <a:off x="8229800" y="3154924"/>
            <a:ext cx="89441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seller_id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9115B4FF-355C-F2B9-059E-5CC3CCBAEFEB}"/>
              </a:ext>
            </a:extLst>
          </p:cNvPr>
          <p:cNvSpPr txBox="1"/>
          <p:nvPr/>
        </p:nvSpPr>
        <p:spPr>
          <a:xfrm>
            <a:off x="6839619" y="2097108"/>
            <a:ext cx="1019848" cy="3077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44546A"/>
                </a:solidFill>
                <a:latin typeface="Bahnschrift" panose="020B0502040204020203" pitchFamily="34" charset="0"/>
              </a:rPr>
              <a:t>product_id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68A3149-7312-3906-BA05-EC9CD83E2102}"/>
              </a:ext>
            </a:extLst>
          </p:cNvPr>
          <p:cNvSpPr/>
          <p:nvPr/>
        </p:nvSpPr>
        <p:spPr>
          <a:xfrm>
            <a:off x="458797" y="148266"/>
            <a:ext cx="3033152" cy="105768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MOISSON, AGGRÉGATION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5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9E2B8-49DE-C000-E39E-CFC14DB47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1C54C1-E600-94D2-F15D-FA6C3E594229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E038B-6440-4D62-3A20-2A2CAC765A8C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48930B-C669-3192-6002-6241CAF4B12D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826E8F-2CFB-9CDC-FB4E-609D0318E274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3100714-EB8B-00BA-EE6A-82EB59E8F7A4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B00C3CE-1295-16CD-7C02-2BBBCF4DE87B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E4663C4-7B13-2128-D17C-418E4D6D717E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21847AE-199E-1DC5-0A45-71AB1A0608BC}"/>
              </a:ext>
            </a:extLst>
          </p:cNvPr>
          <p:cNvSpPr/>
          <p:nvPr/>
        </p:nvSpPr>
        <p:spPr>
          <a:xfrm>
            <a:off x="1419073" y="2066538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E862024-E0CF-4EA7-24ED-26E1193F6731}"/>
              </a:ext>
            </a:extLst>
          </p:cNvPr>
          <p:cNvSpPr/>
          <p:nvPr/>
        </p:nvSpPr>
        <p:spPr>
          <a:xfrm>
            <a:off x="2250756" y="1823626"/>
            <a:ext cx="243840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QUANTITATIVES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35640E7-F4DA-7E2E-A78C-7530282CC326}"/>
              </a:ext>
            </a:extLst>
          </p:cNvPr>
          <p:cNvSpPr/>
          <p:nvPr/>
        </p:nvSpPr>
        <p:spPr>
          <a:xfrm>
            <a:off x="6538978" y="2066538"/>
            <a:ext cx="4719572" cy="402039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48F9C2F-FDA6-95A4-6517-0576FEDF4C85}"/>
              </a:ext>
            </a:extLst>
          </p:cNvPr>
          <p:cNvSpPr/>
          <p:nvPr/>
        </p:nvSpPr>
        <p:spPr>
          <a:xfrm>
            <a:off x="7597139" y="1823626"/>
            <a:ext cx="2491741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QUALITATIVES</a:t>
            </a:r>
          </a:p>
        </p:txBody>
      </p:sp>
      <p:sp>
        <p:nvSpPr>
          <p:cNvPr id="86" name="Rectangle : avec coins arrondis en diagonale 85">
            <a:extLst>
              <a:ext uri="{FF2B5EF4-FFF2-40B4-BE49-F238E27FC236}">
                <a16:creationId xmlns:a16="http://schemas.microsoft.com/office/drawing/2014/main" id="{7899A34A-7EC2-42AC-2142-F27BCC593520}"/>
              </a:ext>
            </a:extLst>
          </p:cNvPr>
          <p:cNvSpPr/>
          <p:nvPr/>
        </p:nvSpPr>
        <p:spPr>
          <a:xfrm>
            <a:off x="1980565" y="25302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 err="1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Outliers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5" name="Rectangle : avec coins arrondis en diagonale 104">
            <a:extLst>
              <a:ext uri="{FF2B5EF4-FFF2-40B4-BE49-F238E27FC236}">
                <a16:creationId xmlns:a16="http://schemas.microsoft.com/office/drawing/2014/main" id="{EE3D1385-56B5-B9DD-E7D8-4D9183D098C0}"/>
              </a:ext>
            </a:extLst>
          </p:cNvPr>
          <p:cNvSpPr/>
          <p:nvPr/>
        </p:nvSpPr>
        <p:spPr>
          <a:xfrm>
            <a:off x="1980565" y="3197979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Valeur plafond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7" name="Rectangle : avec coins arrondis en diagonale 106">
            <a:extLst>
              <a:ext uri="{FF2B5EF4-FFF2-40B4-BE49-F238E27FC236}">
                <a16:creationId xmlns:a16="http://schemas.microsoft.com/office/drawing/2014/main" id="{DF9BD62A-CE04-0C42-AF2B-339AACDF63FC}"/>
              </a:ext>
            </a:extLst>
          </p:cNvPr>
          <p:cNvSpPr/>
          <p:nvPr/>
        </p:nvSpPr>
        <p:spPr>
          <a:xfrm>
            <a:off x="1980565" y="413912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 err="1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Missing</a:t>
            </a:r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values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8" name="Rectangle : avec coins arrondis en diagonale 107">
            <a:extLst>
              <a:ext uri="{FF2B5EF4-FFF2-40B4-BE49-F238E27FC236}">
                <a16:creationId xmlns:a16="http://schemas.microsoft.com/office/drawing/2014/main" id="{5F87EDC0-DB25-06E0-7384-0B99824EA773}"/>
              </a:ext>
            </a:extLst>
          </p:cNvPr>
          <p:cNvSpPr/>
          <p:nvPr/>
        </p:nvSpPr>
        <p:spPr>
          <a:xfrm>
            <a:off x="1980565" y="480827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Médiane, moyenne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5F29E7C1-2EBF-5FA0-F24F-797E735A2DAA}"/>
              </a:ext>
            </a:extLst>
          </p:cNvPr>
          <p:cNvSpPr/>
          <p:nvPr/>
        </p:nvSpPr>
        <p:spPr>
          <a:xfrm>
            <a:off x="7374200" y="253027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Regroupement modalités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891F338F-A045-20AE-E646-9AA58A9232C7}"/>
              </a:ext>
            </a:extLst>
          </p:cNvPr>
          <p:cNvSpPr/>
          <p:nvPr/>
        </p:nvSpPr>
        <p:spPr>
          <a:xfrm>
            <a:off x="7374200" y="4710960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 err="1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Missing</a:t>
            </a:r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 values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6" name="Rectangle : avec coins arrondis en diagonale 15">
            <a:extLst>
              <a:ext uri="{FF2B5EF4-FFF2-40B4-BE49-F238E27FC236}">
                <a16:creationId xmlns:a16="http://schemas.microsoft.com/office/drawing/2014/main" id="{133A0A13-FB1D-E719-9F66-C1BB582D4DF6}"/>
              </a:ext>
            </a:extLst>
          </p:cNvPr>
          <p:cNvSpPr/>
          <p:nvPr/>
        </p:nvSpPr>
        <p:spPr>
          <a:xfrm>
            <a:off x="7374200" y="5380111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dirty="0">
                <a:solidFill>
                  <a:srgbClr val="44546A"/>
                </a:solidFill>
                <a:latin typeface="Bahnschrift" panose="020B0502040204020203" pitchFamily="34" charset="0"/>
              </a:rPr>
              <a:t>Traduction</a:t>
            </a:r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, modalité la plus fréquente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44085894-A83F-B84D-77A9-195FE22A4E4B}"/>
              </a:ext>
            </a:extLst>
          </p:cNvPr>
          <p:cNvSpPr/>
          <p:nvPr/>
        </p:nvSpPr>
        <p:spPr>
          <a:xfrm rot="5400000">
            <a:off x="3278306" y="4548137"/>
            <a:ext cx="406009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AB7A75F5-24B9-4D8E-794B-B96D91773307}"/>
              </a:ext>
            </a:extLst>
          </p:cNvPr>
          <p:cNvSpPr/>
          <p:nvPr/>
        </p:nvSpPr>
        <p:spPr>
          <a:xfrm rot="5400000">
            <a:off x="3266951" y="2933633"/>
            <a:ext cx="406009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6571CB90-F4CA-884D-3ACC-6FE139DE14CC}"/>
              </a:ext>
            </a:extLst>
          </p:cNvPr>
          <p:cNvSpPr/>
          <p:nvPr/>
        </p:nvSpPr>
        <p:spPr>
          <a:xfrm rot="5400000">
            <a:off x="8660587" y="5114096"/>
            <a:ext cx="406009" cy="36829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C77AADC-4CB7-4F49-8046-09B5AAFDD1F4}"/>
              </a:ext>
            </a:extLst>
          </p:cNvPr>
          <p:cNvSpPr/>
          <p:nvPr/>
        </p:nvSpPr>
        <p:spPr>
          <a:xfrm>
            <a:off x="4771682" y="771072"/>
            <a:ext cx="2648636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NETTOYAGE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B20571FA-D660-CF72-EC5C-4D3CAF3A38F3}"/>
              </a:ext>
            </a:extLst>
          </p:cNvPr>
          <p:cNvGrpSpPr/>
          <p:nvPr/>
        </p:nvGrpSpPr>
        <p:grpSpPr>
          <a:xfrm>
            <a:off x="6587493" y="3184663"/>
            <a:ext cx="2141218" cy="413491"/>
            <a:chOff x="7324238" y="2646589"/>
            <a:chExt cx="3162935" cy="482601"/>
          </a:xfrm>
        </p:grpSpPr>
        <p:sp>
          <p:nvSpPr>
            <p:cNvPr id="75" name="Rectangle : avec coins arrondis en diagonale 74">
              <a:extLst>
                <a:ext uri="{FF2B5EF4-FFF2-40B4-BE49-F238E27FC236}">
                  <a16:creationId xmlns:a16="http://schemas.microsoft.com/office/drawing/2014/main" id="{C3858A5A-160A-1E70-4ACB-A69FDE3A39C6}"/>
                </a:ext>
              </a:extLst>
            </p:cNvPr>
            <p:cNvSpPr/>
            <p:nvPr/>
          </p:nvSpPr>
          <p:spPr>
            <a:xfrm>
              <a:off x="7508388" y="2646589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00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sz="13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6478994-5084-E5C7-E117-0643AA3064A4}"/>
                </a:ext>
              </a:extLst>
            </p:cNvPr>
            <p:cNvSpPr/>
            <p:nvPr/>
          </p:nvSpPr>
          <p:spPr>
            <a:xfrm>
              <a:off x="7324238" y="2706824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4CC04EDF-2D0E-21F6-5FC8-C16CA9D15772}"/>
                </a:ext>
              </a:extLst>
            </p:cNvPr>
            <p:cNvSpPr txBox="1"/>
            <p:nvPr/>
          </p:nvSpPr>
          <p:spPr>
            <a:xfrm>
              <a:off x="7416802" y="2693734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4</a:t>
              </a:r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FBE9E08-2569-920C-6BC4-3127A499B9A1}"/>
              </a:ext>
            </a:extLst>
          </p:cNvPr>
          <p:cNvGrpSpPr/>
          <p:nvPr/>
        </p:nvGrpSpPr>
        <p:grpSpPr>
          <a:xfrm>
            <a:off x="8911590" y="3159951"/>
            <a:ext cx="2279158" cy="449509"/>
            <a:chOff x="7425083" y="3372102"/>
            <a:chExt cx="3251626" cy="482601"/>
          </a:xfrm>
        </p:grpSpPr>
        <p:sp>
          <p:nvSpPr>
            <p:cNvPr id="79" name="Rectangle : avec coins arrondis en diagonale 78">
              <a:extLst>
                <a:ext uri="{FF2B5EF4-FFF2-40B4-BE49-F238E27FC236}">
                  <a16:creationId xmlns:a16="http://schemas.microsoft.com/office/drawing/2014/main" id="{B40813E5-C074-E6A2-23D8-FAD53C76535B}"/>
                </a:ext>
              </a:extLst>
            </p:cNvPr>
            <p:cNvSpPr/>
            <p:nvPr/>
          </p:nvSpPr>
          <p:spPr>
            <a:xfrm>
              <a:off x="7425083" y="3372102"/>
              <a:ext cx="3062091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00" b="0" i="1" dirty="0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preferred_payment_type</a:t>
              </a:r>
              <a:endParaRPr lang="fr-FR" sz="13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25B4EC57-B121-2F7C-0A15-E2A7251EDE5F}"/>
                </a:ext>
              </a:extLst>
            </p:cNvPr>
            <p:cNvSpPr/>
            <p:nvPr/>
          </p:nvSpPr>
          <p:spPr>
            <a:xfrm>
              <a:off x="10308409" y="3434632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F7CA29A4-BABB-E6B9-BD07-769F2ECD03A0}"/>
                </a:ext>
              </a:extLst>
            </p:cNvPr>
            <p:cNvSpPr txBox="1"/>
            <p:nvPr/>
          </p:nvSpPr>
          <p:spPr>
            <a:xfrm>
              <a:off x="10400973" y="3421542"/>
              <a:ext cx="1714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3</a:t>
              </a:r>
            </a:p>
          </p:txBody>
        </p:sp>
      </p:grpSp>
      <p:sp>
        <p:nvSpPr>
          <p:cNvPr id="82" name="Flèche : droite 81">
            <a:extLst>
              <a:ext uri="{FF2B5EF4-FFF2-40B4-BE49-F238E27FC236}">
                <a16:creationId xmlns:a16="http://schemas.microsoft.com/office/drawing/2014/main" id="{7E77A253-E896-710E-01E7-FEAD25A1B694}"/>
              </a:ext>
            </a:extLst>
          </p:cNvPr>
          <p:cNvSpPr/>
          <p:nvPr/>
        </p:nvSpPr>
        <p:spPr>
          <a:xfrm>
            <a:off x="8665330" y="3241859"/>
            <a:ext cx="321451" cy="31555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2D79C6B8-DDF8-70C4-A6A3-EE68208EF2FB}"/>
              </a:ext>
            </a:extLst>
          </p:cNvPr>
          <p:cNvGrpSpPr/>
          <p:nvPr/>
        </p:nvGrpSpPr>
        <p:grpSpPr>
          <a:xfrm>
            <a:off x="6478018" y="3802150"/>
            <a:ext cx="2252717" cy="413491"/>
            <a:chOff x="7159536" y="2646589"/>
            <a:chExt cx="3327637" cy="482601"/>
          </a:xfrm>
        </p:grpSpPr>
        <p:sp>
          <p:nvSpPr>
            <p:cNvPr id="84" name="Rectangle : avec coins arrondis en diagonale 83">
              <a:extLst>
                <a:ext uri="{FF2B5EF4-FFF2-40B4-BE49-F238E27FC236}">
                  <a16:creationId xmlns:a16="http://schemas.microsoft.com/office/drawing/2014/main" id="{C67C6FA1-CA42-2C7F-0F1F-2433AFA1F365}"/>
                </a:ext>
              </a:extLst>
            </p:cNvPr>
            <p:cNvSpPr/>
            <p:nvPr/>
          </p:nvSpPr>
          <p:spPr>
            <a:xfrm>
              <a:off x="7508388" y="2646589"/>
              <a:ext cx="2978785" cy="482601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0" i="1" dirty="0" err="1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sz="14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2D7AB553-40C2-B450-B169-D02DCF355094}"/>
                </a:ext>
              </a:extLst>
            </p:cNvPr>
            <p:cNvSpPr/>
            <p:nvPr/>
          </p:nvSpPr>
          <p:spPr>
            <a:xfrm>
              <a:off x="7324238" y="2706824"/>
              <a:ext cx="368300" cy="368300"/>
            </a:xfrm>
            <a:prstGeom prst="ellipse">
              <a:avLst/>
            </a:prstGeom>
            <a:solidFill>
              <a:srgbClr val="FB8072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843529C3-2B14-FD79-BB0E-22155B5523F9}"/>
                </a:ext>
              </a:extLst>
            </p:cNvPr>
            <p:cNvSpPr txBox="1"/>
            <p:nvPr/>
          </p:nvSpPr>
          <p:spPr>
            <a:xfrm>
              <a:off x="7159536" y="2662869"/>
              <a:ext cx="685113" cy="4310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72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8136E3C4-D983-A253-05A9-C88F2ECDCF23}"/>
              </a:ext>
            </a:extLst>
          </p:cNvPr>
          <p:cNvGrpSpPr/>
          <p:nvPr/>
        </p:nvGrpSpPr>
        <p:grpSpPr>
          <a:xfrm>
            <a:off x="8913616" y="3777438"/>
            <a:ext cx="2381323" cy="449509"/>
            <a:chOff x="7425083" y="3372102"/>
            <a:chExt cx="3397381" cy="482601"/>
          </a:xfrm>
        </p:grpSpPr>
        <p:sp>
          <p:nvSpPr>
            <p:cNvPr id="89" name="Rectangle : avec coins arrondis en diagonale 88">
              <a:extLst>
                <a:ext uri="{FF2B5EF4-FFF2-40B4-BE49-F238E27FC236}">
                  <a16:creationId xmlns:a16="http://schemas.microsoft.com/office/drawing/2014/main" id="{6AA471E1-94E5-08F8-A975-3F7C167ED810}"/>
                </a:ext>
              </a:extLst>
            </p:cNvPr>
            <p:cNvSpPr/>
            <p:nvPr/>
          </p:nvSpPr>
          <p:spPr>
            <a:xfrm>
              <a:off x="7425083" y="3372102"/>
              <a:ext cx="3062091" cy="48260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9525"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0" i="1" dirty="0" err="1">
                  <a:solidFill>
                    <a:srgbClr val="44546A"/>
                  </a:solidFill>
                  <a:effectLst/>
                  <a:latin typeface="Bahnschrift" panose="020B0502040204020203" pitchFamily="34" charset="0"/>
                </a:rPr>
                <a:t>preferred_category</a:t>
              </a:r>
              <a:endParaRPr lang="fr-FR" sz="1400" b="0" dirty="0">
                <a:solidFill>
                  <a:srgbClr val="44546A"/>
                </a:solidFill>
                <a:effectLst/>
                <a:latin typeface="Bahnschrift" panose="020B0502040204020203" pitchFamily="34" charset="0"/>
              </a:endParaRPr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32542C67-8B70-2B89-4652-E2B668912AFF}"/>
                </a:ext>
              </a:extLst>
            </p:cNvPr>
            <p:cNvSpPr/>
            <p:nvPr/>
          </p:nvSpPr>
          <p:spPr>
            <a:xfrm>
              <a:off x="10308409" y="3434632"/>
              <a:ext cx="368300" cy="368300"/>
            </a:xfrm>
            <a:prstGeom prst="ellipse">
              <a:avLst/>
            </a:prstGeom>
            <a:solidFill>
              <a:srgbClr val="B3DE69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44546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54DA03E0-3DB7-5867-899B-6A8922C347AB}"/>
                </a:ext>
              </a:extLst>
            </p:cNvPr>
            <p:cNvSpPr txBox="1"/>
            <p:nvPr/>
          </p:nvSpPr>
          <p:spPr>
            <a:xfrm>
              <a:off x="10190269" y="3407948"/>
              <a:ext cx="632195" cy="3965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solidFill>
                    <a:srgbClr val="44546A"/>
                  </a:solidFill>
                  <a:latin typeface="Bahnschrift" panose="020B0502040204020203" pitchFamily="34" charset="0"/>
                </a:rPr>
                <a:t>10</a:t>
              </a:r>
            </a:p>
          </p:txBody>
        </p:sp>
      </p:grpSp>
      <p:sp>
        <p:nvSpPr>
          <p:cNvPr id="92" name="Flèche : droite 91">
            <a:extLst>
              <a:ext uri="{FF2B5EF4-FFF2-40B4-BE49-F238E27FC236}">
                <a16:creationId xmlns:a16="http://schemas.microsoft.com/office/drawing/2014/main" id="{E891C34C-2110-DABC-5B61-E9CBBD738EED}"/>
              </a:ext>
            </a:extLst>
          </p:cNvPr>
          <p:cNvSpPr/>
          <p:nvPr/>
        </p:nvSpPr>
        <p:spPr>
          <a:xfrm>
            <a:off x="8667353" y="3859346"/>
            <a:ext cx="321451" cy="315559"/>
          </a:xfrm>
          <a:prstGeom prst="rightArrow">
            <a:avLst/>
          </a:prstGeom>
          <a:solidFill>
            <a:srgbClr val="D9D9D9"/>
          </a:solidFill>
          <a:ln w="9525">
            <a:solidFill>
              <a:srgbClr val="44546A"/>
            </a:solidFill>
          </a:ln>
          <a:effectLst>
            <a:outerShdw blurRad="38100" dist="12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2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86" grpId="0" animBg="1"/>
      <p:bldP spid="105" grpId="0" animBg="1"/>
      <p:bldP spid="107" grpId="0" animBg="1"/>
      <p:bldP spid="108" grpId="0" animBg="1"/>
      <p:bldP spid="12" grpId="0" animBg="1"/>
      <p:bldP spid="13" grpId="0" animBg="1"/>
      <p:bldP spid="16" grpId="0" animBg="1"/>
      <p:bldP spid="19" grpId="0" animBg="1"/>
      <p:bldP spid="20" grpId="0" animBg="1"/>
      <p:bldP spid="21" grpId="0" animBg="1"/>
      <p:bldP spid="82" grpId="0" animBg="1"/>
      <p:bldP spid="9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DE9D2-2E91-974F-C2DA-33F65A34E5B0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03FD5-1BA3-6320-1507-A07C2009695E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031FC59-A73E-DB1D-5F20-49A6901CF07B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1CD0C4-9797-71FF-8598-876E3FDF4AD5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A2315C-1C90-0995-6F97-966E9BF8A5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C7F4E4-8B17-6503-6D5A-4844C86CA865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0A30E53-B989-6EEC-6C4A-C63BE43CB85A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D85518C-8E6B-75CE-5A71-94B80C980933}"/>
              </a:ext>
            </a:extLst>
          </p:cNvPr>
          <p:cNvSpPr/>
          <p:nvPr/>
        </p:nvSpPr>
        <p:spPr>
          <a:xfrm>
            <a:off x="3744906" y="767090"/>
            <a:ext cx="4702187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FEATURE ENGINEERING 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3EAF6696-AD73-4AD5-26F7-E5A8636217B2}"/>
              </a:ext>
            </a:extLst>
          </p:cNvPr>
          <p:cNvSpPr/>
          <p:nvPr/>
        </p:nvSpPr>
        <p:spPr>
          <a:xfrm>
            <a:off x="4033761" y="2027112"/>
            <a:ext cx="4124477" cy="3875042"/>
          </a:xfrm>
          <a:prstGeom prst="roundRect">
            <a:avLst/>
          </a:prstGeom>
          <a:solidFill>
            <a:schemeClr val="bg1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E447D4A-7A86-7732-7675-4783E8949637}"/>
              </a:ext>
            </a:extLst>
          </p:cNvPr>
          <p:cNvSpPr/>
          <p:nvPr/>
        </p:nvSpPr>
        <p:spPr>
          <a:xfrm>
            <a:off x="5281688" y="1784200"/>
            <a:ext cx="1645920" cy="4826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CRÉATION</a:t>
            </a:r>
          </a:p>
        </p:txBody>
      </p:sp>
      <p:sp>
        <p:nvSpPr>
          <p:cNvPr id="86" name="Rectangle : avec coins arrondis en diagonale 85">
            <a:extLst>
              <a:ext uri="{FF2B5EF4-FFF2-40B4-BE49-F238E27FC236}">
                <a16:creationId xmlns:a16="http://schemas.microsoft.com/office/drawing/2014/main" id="{1CD09283-8F3C-B0FE-3A99-961B1324F378}"/>
              </a:ext>
            </a:extLst>
          </p:cNvPr>
          <p:cNvSpPr/>
          <p:nvPr/>
        </p:nvSpPr>
        <p:spPr>
          <a:xfrm>
            <a:off x="4595253" y="2490844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customer_seller_distance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5" name="Rectangle : avec coins arrondis en diagonale 104">
            <a:extLst>
              <a:ext uri="{FF2B5EF4-FFF2-40B4-BE49-F238E27FC236}">
                <a16:creationId xmlns:a16="http://schemas.microsoft.com/office/drawing/2014/main" id="{B6F405CB-9B0A-5FC9-FF4C-3BE4BFCE1B6C}"/>
              </a:ext>
            </a:extLst>
          </p:cNvPr>
          <p:cNvSpPr/>
          <p:nvPr/>
        </p:nvSpPr>
        <p:spPr>
          <a:xfrm>
            <a:off x="4595253" y="3158553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shipping_fees_proportion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7" name="Rectangle : avec coins arrondis en diagonale 106">
            <a:extLst>
              <a:ext uri="{FF2B5EF4-FFF2-40B4-BE49-F238E27FC236}">
                <a16:creationId xmlns:a16="http://schemas.microsoft.com/office/drawing/2014/main" id="{A865BD6A-1BD5-9594-F6FA-50061F61B706}"/>
              </a:ext>
            </a:extLst>
          </p:cNvPr>
          <p:cNvSpPr/>
          <p:nvPr/>
        </p:nvSpPr>
        <p:spPr>
          <a:xfrm>
            <a:off x="4595253" y="3827704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avg_spent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8" name="Rectangle : avec coins arrondis en diagonale 107">
            <a:extLst>
              <a:ext uri="{FF2B5EF4-FFF2-40B4-BE49-F238E27FC236}">
                <a16:creationId xmlns:a16="http://schemas.microsoft.com/office/drawing/2014/main" id="{BC1EF216-554C-11CD-0C73-429C85C56A95}"/>
              </a:ext>
            </a:extLst>
          </p:cNvPr>
          <p:cNvSpPr/>
          <p:nvPr/>
        </p:nvSpPr>
        <p:spPr>
          <a:xfrm>
            <a:off x="4595253" y="4496855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recency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09" name="Rectangle : avec coins arrondis en diagonale 108">
            <a:extLst>
              <a:ext uri="{FF2B5EF4-FFF2-40B4-BE49-F238E27FC236}">
                <a16:creationId xmlns:a16="http://schemas.microsoft.com/office/drawing/2014/main" id="{F923F484-5B8C-3F43-3354-79CC334B766F}"/>
              </a:ext>
            </a:extLst>
          </p:cNvPr>
          <p:cNvSpPr/>
          <p:nvPr/>
        </p:nvSpPr>
        <p:spPr>
          <a:xfrm>
            <a:off x="4595252" y="5166006"/>
            <a:ext cx="2978785" cy="48260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9D9D9"/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1" dirty="0">
                <a:solidFill>
                  <a:srgbClr val="44546A"/>
                </a:solidFill>
                <a:effectLst/>
                <a:latin typeface="Bahnschrift" panose="020B0502040204020203" pitchFamily="34" charset="0"/>
              </a:rPr>
              <a:t>frequency</a:t>
            </a:r>
            <a:endParaRPr lang="fr-FR" b="0" dirty="0">
              <a:solidFill>
                <a:srgbClr val="44546A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9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86" grpId="0" animBg="1"/>
      <p:bldP spid="105" grpId="0" animBg="1"/>
      <p:bldP spid="107" grpId="0" animBg="1"/>
      <p:bldP spid="108" grpId="0" animBg="1"/>
      <p:bldP spid="10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34E8B-7907-1A9C-D351-33A4F4C7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317B33-EE00-422B-290E-A8DB535D9845}"/>
              </a:ext>
            </a:extLst>
          </p:cNvPr>
          <p:cNvSpPr/>
          <p:nvPr/>
        </p:nvSpPr>
        <p:spPr>
          <a:xfrm>
            <a:off x="0" y="0"/>
            <a:ext cx="238145" cy="6858000"/>
          </a:xfrm>
          <a:prstGeom prst="rect">
            <a:avLst/>
          </a:prstGeom>
          <a:solidFill>
            <a:srgbClr val="D9D9D9"/>
          </a:solidFill>
          <a:ln w="6350">
            <a:noFill/>
          </a:ln>
          <a:effectLst>
            <a:outerShdw blurRad="38100" sx="102000" sy="10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09A45A-FD9E-7C98-1E17-FEA176E327DB}"/>
              </a:ext>
            </a:extLst>
          </p:cNvPr>
          <p:cNvSpPr/>
          <p:nvPr/>
        </p:nvSpPr>
        <p:spPr>
          <a:xfrm>
            <a:off x="-2034" y="1371600"/>
            <a:ext cx="241294" cy="1366584"/>
          </a:xfrm>
          <a:prstGeom prst="rect">
            <a:avLst/>
          </a:prstGeom>
          <a:solidFill>
            <a:srgbClr val="8181F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4B3E5D-4DA6-1D3C-91D8-75667282EC53}"/>
              </a:ext>
            </a:extLst>
          </p:cNvPr>
          <p:cNvSpPr txBox="1"/>
          <p:nvPr/>
        </p:nvSpPr>
        <p:spPr>
          <a:xfrm>
            <a:off x="11999" y="5902154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252910-5FD7-B239-01B5-0B7035DA4749}"/>
              </a:ext>
            </a:extLst>
          </p:cNvPr>
          <p:cNvSpPr txBox="1"/>
          <p:nvPr/>
        </p:nvSpPr>
        <p:spPr>
          <a:xfrm>
            <a:off x="-2035" y="455712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8BE4EE-16EF-35B8-4D9C-806BE78C31C6}"/>
              </a:ext>
            </a:extLst>
          </p:cNvPr>
          <p:cNvSpPr txBox="1"/>
          <p:nvPr/>
        </p:nvSpPr>
        <p:spPr>
          <a:xfrm>
            <a:off x="8980" y="3153779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2EF4044-296D-FA0F-1734-568EEEED860F}"/>
              </a:ext>
            </a:extLst>
          </p:cNvPr>
          <p:cNvSpPr txBox="1"/>
          <p:nvPr/>
        </p:nvSpPr>
        <p:spPr>
          <a:xfrm>
            <a:off x="8980" y="1820317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D9D9D9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A3EC9C-5E39-B83E-B3B3-68E7720275B9}"/>
              </a:ext>
            </a:extLst>
          </p:cNvPr>
          <p:cNvSpPr txBox="1"/>
          <p:nvPr/>
        </p:nvSpPr>
        <p:spPr>
          <a:xfrm>
            <a:off x="1360" y="455108"/>
            <a:ext cx="2274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A5A5A5"/>
                </a:solidFill>
                <a:latin typeface="Bahnschrift SemiBold" panose="020B0502040204020203" pitchFamily="34" charset="0"/>
                <a:cs typeface="Golos Text Medium" panose="020B0604020202020204" charset="0"/>
              </a:rPr>
              <a:t>1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60ED2921-D25C-46AD-767D-2D9F29E4DE53}"/>
              </a:ext>
            </a:extLst>
          </p:cNvPr>
          <p:cNvSpPr/>
          <p:nvPr/>
        </p:nvSpPr>
        <p:spPr>
          <a:xfrm>
            <a:off x="2969070" y="763663"/>
            <a:ext cx="6253859" cy="57150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44546A"/>
                </a:solidFill>
                <a:latin typeface="Bahnschrift SemiBold" panose="020B0502040204020203" pitchFamily="34" charset="0"/>
              </a:rPr>
              <a:t>JEU DE DONNEES FINAL</a:t>
            </a:r>
            <a:endParaRPr lang="fr-FR" dirty="0">
              <a:solidFill>
                <a:srgbClr val="44546A"/>
              </a:solidFill>
              <a:latin typeface="Bahnschrift SemiBold" panose="020B0502040204020203" pitchFamily="34" charset="0"/>
            </a:endParaRP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D8C3C361-2F61-A03F-30C9-A44A2D45E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085675"/>
              </p:ext>
            </p:extLst>
          </p:nvPr>
        </p:nvGraphicFramePr>
        <p:xfrm>
          <a:off x="1295400" y="1550504"/>
          <a:ext cx="9601200" cy="5108717"/>
        </p:xfrm>
        <a:graphic>
          <a:graphicData uri="http://schemas.openxmlformats.org/drawingml/2006/table">
            <a:tbl>
              <a:tblPr/>
              <a:tblGrid>
                <a:gridCol w="2799359">
                  <a:extLst>
                    <a:ext uri="{9D8B030D-6E8A-4147-A177-3AD203B41FA5}">
                      <a16:colId xmlns:a16="http://schemas.microsoft.com/office/drawing/2014/main" val="3062946555"/>
                    </a:ext>
                  </a:extLst>
                </a:gridCol>
                <a:gridCol w="881499">
                  <a:extLst>
                    <a:ext uri="{9D8B030D-6E8A-4147-A177-3AD203B41FA5}">
                      <a16:colId xmlns:a16="http://schemas.microsoft.com/office/drawing/2014/main" val="70590965"/>
                    </a:ext>
                  </a:extLst>
                </a:gridCol>
                <a:gridCol w="1500932">
                  <a:extLst>
                    <a:ext uri="{9D8B030D-6E8A-4147-A177-3AD203B41FA5}">
                      <a16:colId xmlns:a16="http://schemas.microsoft.com/office/drawing/2014/main" val="1015299507"/>
                    </a:ext>
                  </a:extLst>
                </a:gridCol>
                <a:gridCol w="1941681">
                  <a:extLst>
                    <a:ext uri="{9D8B030D-6E8A-4147-A177-3AD203B41FA5}">
                      <a16:colId xmlns:a16="http://schemas.microsoft.com/office/drawing/2014/main" val="1872414283"/>
                    </a:ext>
                  </a:extLst>
                </a:gridCol>
                <a:gridCol w="2477729">
                  <a:extLst>
                    <a:ext uri="{9D8B030D-6E8A-4147-A177-3AD203B41FA5}">
                      <a16:colId xmlns:a16="http://schemas.microsoft.com/office/drawing/2014/main" val="2189493489"/>
                    </a:ext>
                  </a:extLst>
                </a:gridCol>
              </a:tblGrid>
              <a:tr h="177292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entrée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traitement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sortie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interprétation métier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57506"/>
                  </a:ext>
                </a:extLst>
              </a:tr>
              <a:tr h="177292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customer_unique_id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catégorielle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groupement des lignes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customer_unique_id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identifiant unique du client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263151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customer_lat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customer_lat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 moyenne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680582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customer_lng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customer_lng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 moyenne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865610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order_id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comptage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orders_number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 de commandes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358420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order_purchase_timestamp_first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first_purchase_date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d'inscription du client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775543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order_purchase_timestamp_last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last_purchase_date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dernière commande du client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583693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payment_value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somme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total_spent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somme totale dépensée sur le site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526891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payment_type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catégorielle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modalité la plus fréquente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preferred_payment_type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 de paiement le plus utilisé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09149"/>
                  </a:ext>
                </a:extLst>
              </a:tr>
              <a:tr h="34040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payment_sequential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avg_payment_sequential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 moyen de moyens de paiement 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50181"/>
                  </a:ext>
                </a:extLst>
              </a:tr>
              <a:tr h="34040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payment_installments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avg_payment_installments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 moyen d'étalements de paiement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284352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delivery_time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avg_delivery_time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temps moyen de livraison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504670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product_category_name_english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catégorielle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modalité la plus fréquente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preferred_category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catégorie d'articles les plus achetés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29538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review_score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avg_review_score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moyenne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97658"/>
                  </a:ext>
                </a:extLst>
              </a:tr>
              <a:tr h="340401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last_purchase_date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soustraction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recency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récence (nombre en jours) depuis le dernier achat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453557"/>
                  </a:ext>
                </a:extLst>
              </a:tr>
              <a:tr h="68080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order_purchase_timestamp_last (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last_purchase_date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order_purchase_timestamp_first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first_purchase_date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order_id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orders_numbers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soustraction, divison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fréquence d'achats (période en jour divisée par nombre d'achats)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134393"/>
                  </a:ext>
                </a:extLst>
              </a:tr>
              <a:tr h="34040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payment_value (total_spent), order_id (orders_numbers)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avg_spent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montant moyen de chaque panier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7176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freight_value, payment_value (total_spent)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proportion, moyenne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shipping_fees_proportion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proportion moyenne de frais de port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942700"/>
                  </a:ext>
                </a:extLst>
              </a:tr>
              <a:tr h="321835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customer_lat, customer_lng, seller_lat, seller_lng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quantitative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distance,  moyenne</a:t>
                      </a:r>
                    </a:p>
                  </a:txBody>
                  <a:tcPr marL="6181" marR="6181" marT="61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avg_customer_seller_distance_km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 moyenne entre acheteur et vendeurs</a:t>
                      </a:r>
                    </a:p>
                  </a:txBody>
                  <a:tcPr marL="6181" marR="6181" marT="6181" marB="0" anchor="b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15338"/>
                  </a:ext>
                </a:extLst>
              </a:tr>
              <a:tr h="177292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22014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 de regroupement</a:t>
                      </a:r>
                    </a:p>
                  </a:txBody>
                  <a:tcPr marL="6181" marR="6181" marT="6181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64712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engineering</a:t>
                      </a:r>
                    </a:p>
                  </a:txBody>
                  <a:tcPr marL="6181" marR="6181" marT="61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63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6947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11143</TotalTime>
  <Words>3459</Words>
  <Application>Microsoft Office PowerPoint</Application>
  <PresentationFormat>Grand écran</PresentationFormat>
  <Paragraphs>830</Paragraphs>
  <Slides>37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7" baseType="lpstr">
      <vt:lpstr>Aptos</vt:lpstr>
      <vt:lpstr>Arial</vt:lpstr>
      <vt:lpstr>Bahnschrift</vt:lpstr>
      <vt:lpstr>Bahnschrift SemiBold</vt:lpstr>
      <vt:lpstr>Calibri</vt:lpstr>
      <vt:lpstr>Calibri Light</vt:lpstr>
      <vt:lpstr>Courier New</vt:lpstr>
      <vt:lpstr>DM Sans Merlin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MUREAU</dc:creator>
  <cp:lastModifiedBy>DB117299</cp:lastModifiedBy>
  <cp:revision>136</cp:revision>
  <dcterms:created xsi:type="dcterms:W3CDTF">2023-09-04T12:53:41Z</dcterms:created>
  <dcterms:modified xsi:type="dcterms:W3CDTF">2025-05-03T21:12:15Z</dcterms:modified>
</cp:coreProperties>
</file>